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431" r:id="rId2"/>
    <p:sldId id="432" r:id="rId3"/>
    <p:sldId id="433" r:id="rId4"/>
    <p:sldId id="434" r:id="rId5"/>
    <p:sldId id="436" r:id="rId6"/>
    <p:sldId id="437" r:id="rId7"/>
    <p:sldId id="445" r:id="rId8"/>
    <p:sldId id="446" r:id="rId9"/>
    <p:sldId id="447" r:id="rId10"/>
    <p:sldId id="448" r:id="rId11"/>
    <p:sldId id="449" r:id="rId12"/>
    <p:sldId id="442" r:id="rId13"/>
    <p:sldId id="454" r:id="rId14"/>
    <p:sldId id="455" r:id="rId15"/>
    <p:sldId id="456" r:id="rId16"/>
    <p:sldId id="463" r:id="rId17"/>
    <p:sldId id="459" r:id="rId18"/>
    <p:sldId id="460" r:id="rId19"/>
    <p:sldId id="462" r:id="rId20"/>
    <p:sldId id="453" r:id="rId21"/>
    <p:sldId id="457" r:id="rId22"/>
  </p:sldIdLst>
  <p:sldSz cx="6858000" cy="9144000" type="screen4x3"/>
  <p:notesSz cx="7099300" cy="102346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7092" autoAdjust="0"/>
    <p:restoredTop sz="98934" autoAdjust="0"/>
  </p:normalViewPr>
  <p:slideViewPr>
    <p:cSldViewPr>
      <p:cViewPr>
        <p:scale>
          <a:sx n="80" d="100"/>
          <a:sy n="80" d="100"/>
        </p:scale>
        <p:origin x="-1092" y="135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47D2B7-7F08-48F2-BE38-5D5E8BFB9346}" type="datetimeFigureOut">
              <a:rPr lang="tr-TR"/>
              <a:pPr>
                <a:defRPr/>
              </a:pPr>
              <a:t>10.02.2015</a:t>
            </a:fld>
            <a:endParaRPr lang="tr-TR"/>
          </a:p>
        </p:txBody>
      </p:sp>
      <p:sp>
        <p:nvSpPr>
          <p:cNvPr id="4" name="Slayt Görüntüsü Yer Tutucusu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7506A1-ACD9-45BD-B44F-305336D8969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5CAD7FAD-0C02-4884-A9B4-DC6FB70CD532}" type="datetime1">
              <a:rPr lang="tr-TR"/>
              <a:pPr>
                <a:defRPr/>
              </a:pPr>
              <a:t>10.02.2015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A937BB-05C5-4243-AD51-E4406018D03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FC6146D-340B-4306-AC79-ED3F7D2E5E2C}" type="datetime1">
              <a:rPr lang="tr-TR"/>
              <a:pPr>
                <a:defRPr/>
              </a:pPr>
              <a:t>10.02.2015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F70237A-6AA1-4841-91DA-FA77FC85AE4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1B2E5CB-85E5-411A-B417-A012ACDF5A46}" type="datetime1">
              <a:rPr lang="tr-TR"/>
              <a:pPr>
                <a:defRPr/>
              </a:pPr>
              <a:t>10.02.2015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59792B5-3BA8-4068-962A-EEC8AC48EE8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715A382-9536-4FAD-B3DE-BFB08C1F0628}" type="datetime1">
              <a:rPr lang="tr-TR"/>
              <a:pPr>
                <a:defRPr/>
              </a:pPr>
              <a:t>10.02.2015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2DE50F-0984-4CB9-82EB-ABF0B78C6DF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66EFB4E-88F1-48ED-8A6E-690C8EC413EA}" type="datetime1">
              <a:rPr lang="tr-TR"/>
              <a:pPr>
                <a:defRPr/>
              </a:pPr>
              <a:t>10.02.2015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066F6AD-18C0-4397-B1BF-D6E7C0396C8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DF7D961-8C81-471B-BFF8-5B58187BA857}" type="datetime1">
              <a:rPr lang="tr-TR"/>
              <a:pPr>
                <a:defRPr/>
              </a:pPr>
              <a:t>10.02.2015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B319F5C-ED71-4A42-9358-23B125F40CB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2618190-A329-4A25-8C0B-7CFD6A5408C4}" type="datetime1">
              <a:rPr lang="tr-TR"/>
              <a:pPr>
                <a:defRPr/>
              </a:pPr>
              <a:t>10.02.2015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9C0C003-EA9F-47AC-A805-481830E6A7E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BDCDFF4-6E1D-45C3-9ACD-AA66065598D8}" type="datetime1">
              <a:rPr lang="tr-TR"/>
              <a:pPr>
                <a:defRPr/>
              </a:pPr>
              <a:t>10.02.2015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D252F420-1DBC-4377-ABFB-3CEE9C95F20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44E620C-50F6-42E5-911E-A4650B53B58E}" type="datetime1">
              <a:rPr lang="tr-TR"/>
              <a:pPr>
                <a:defRPr/>
              </a:pPr>
              <a:t>10.02.2015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1AA135-B843-40BD-A648-9266C859F8A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451246F-967E-4BC3-A6E0-3838B3170A56}" type="datetime1">
              <a:rPr lang="tr-TR"/>
              <a:pPr>
                <a:defRPr/>
              </a:pPr>
              <a:t>10.02.2015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1DC01EB-C93E-4BAF-AEF3-3CCDAA2C905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37FF273-0C9F-402A-A6AB-FB0C9209AB8B}" type="datetime1">
              <a:rPr lang="tr-TR"/>
              <a:pPr>
                <a:defRPr/>
              </a:pPr>
              <a:t>10.02.2015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19282BD-2BBE-4886-AA95-FA4A47A49CD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1CD393-E404-4FA2-A7FF-87421D61C8EE}" type="datetime1">
              <a:rPr lang="tr-TR"/>
              <a:pPr>
                <a:defRPr/>
              </a:pPr>
              <a:t>10.02.2015</a:t>
            </a:fld>
            <a:endParaRPr lang="tr-TR"/>
          </a:p>
        </p:txBody>
      </p:sp>
      <p:sp>
        <p:nvSpPr>
          <p:cNvPr id="5" name="4 Altbilgi Yer Tutucusu"/>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7114EB1-8C91-4B2D-9784-D6DF4E980F3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up 10"/>
          <p:cNvGrpSpPr>
            <a:grpSpLocks/>
          </p:cNvGrpSpPr>
          <p:nvPr/>
        </p:nvGrpSpPr>
        <p:grpSpPr bwMode="auto">
          <a:xfrm>
            <a:off x="-30163" y="0"/>
            <a:ext cx="6888163" cy="1155700"/>
            <a:chOff x="0" y="3994375"/>
            <a:chExt cx="6858000" cy="1155249"/>
          </a:xfrm>
        </p:grpSpPr>
        <p:pic>
          <p:nvPicPr>
            <p:cNvPr id="14340"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sp>
        <p:nvSpPr>
          <p:cNvPr id="14338" name="Dikdörtgen 8"/>
          <p:cNvSpPr>
            <a:spLocks noChangeArrowheads="1"/>
          </p:cNvSpPr>
          <p:nvPr/>
        </p:nvSpPr>
        <p:spPr bwMode="auto">
          <a:xfrm>
            <a:off x="620713" y="1763713"/>
            <a:ext cx="5543550" cy="3786187"/>
          </a:xfrm>
          <a:prstGeom prst="rect">
            <a:avLst/>
          </a:prstGeom>
          <a:noFill/>
          <a:ln w="9525">
            <a:noFill/>
            <a:miter lim="800000"/>
            <a:headEnd/>
            <a:tailEnd/>
          </a:ln>
        </p:spPr>
        <p:txBody>
          <a:bodyPr>
            <a:spAutoFit/>
          </a:bodyPr>
          <a:lstStyle/>
          <a:p>
            <a:pPr algn="ctr"/>
            <a:r>
              <a:rPr lang="tr-TR" sz="4000" b="1" dirty="0">
                <a:solidFill>
                  <a:srgbClr val="000000"/>
                </a:solidFill>
                <a:latin typeface="Cambria" pitchFamily="18" charset="0"/>
              </a:rPr>
              <a:t>SİNCİK İLÇE MİLLİ EĞİTİM MÜDÜRLÜĞÜ </a:t>
            </a:r>
          </a:p>
          <a:p>
            <a:pPr algn="ctr"/>
            <a:endParaRPr lang="tr-TR" sz="4000" b="1" dirty="0">
              <a:solidFill>
                <a:srgbClr val="000000"/>
              </a:solidFill>
              <a:latin typeface="Cambria" pitchFamily="18" charset="0"/>
            </a:endParaRPr>
          </a:p>
          <a:p>
            <a:pPr algn="ctr"/>
            <a:r>
              <a:rPr lang="tr-TR" sz="4000" b="1" dirty="0">
                <a:solidFill>
                  <a:srgbClr val="000000"/>
                </a:solidFill>
                <a:latin typeface="Cambria" pitchFamily="18" charset="0"/>
              </a:rPr>
              <a:t>FAALİYET RAPORU</a:t>
            </a:r>
          </a:p>
          <a:p>
            <a:pPr algn="ctr"/>
            <a:endParaRPr lang="tr-TR" sz="4000" b="1" dirty="0">
              <a:solidFill>
                <a:srgbClr val="000000"/>
              </a:solidFill>
              <a:latin typeface="Cambria" pitchFamily="18" charset="0"/>
            </a:endParaRPr>
          </a:p>
          <a:p>
            <a:pPr algn="ctr"/>
            <a:r>
              <a:rPr lang="tr-TR" sz="4000" b="1" dirty="0" smtClean="0">
                <a:solidFill>
                  <a:srgbClr val="000000"/>
                </a:solidFill>
                <a:latin typeface="Cambria" pitchFamily="18" charset="0"/>
              </a:rPr>
              <a:t>2014</a:t>
            </a:r>
            <a:endParaRPr lang="tr-TR" sz="4000" b="1" dirty="0">
              <a:solidFill>
                <a:srgbClr val="000000"/>
              </a:solidFill>
              <a:latin typeface="Cambria" pitchFamily="18" charset="0"/>
            </a:endParaRPr>
          </a:p>
        </p:txBody>
      </p:sp>
      <p:sp>
        <p:nvSpPr>
          <p:cNvPr id="8" name="7 Slayt Numarası Yer Tutucusu"/>
          <p:cNvSpPr>
            <a:spLocks noGrp="1"/>
          </p:cNvSpPr>
          <p:nvPr>
            <p:ph type="sldNum" sz="quarter" idx="12"/>
          </p:nvPr>
        </p:nvSpPr>
        <p:spPr/>
        <p:txBody>
          <a:bodyPr/>
          <a:lstStyle/>
          <a:p>
            <a:pPr>
              <a:defRPr/>
            </a:pPr>
            <a:fld id="{D8EF0617-EB7B-485E-B152-90D38952EBC2}" type="slidenum">
              <a:rPr lang="tr-TR"/>
              <a:pPr>
                <a:defRPr/>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a:spLocks noGrp="1"/>
          </p:cNvSpPr>
          <p:nvPr>
            <p:ph type="title"/>
          </p:nvPr>
        </p:nvSpPr>
        <p:spPr>
          <a:xfrm>
            <a:off x="620713" y="755650"/>
            <a:ext cx="5329237" cy="647700"/>
          </a:xfrm>
        </p:spPr>
        <p:txBody>
          <a:bodyPr/>
          <a:lstStyle/>
          <a:p>
            <a:pPr eaLnBrk="1" hangingPunct="1"/>
            <a:r>
              <a:rPr lang="tr-TR" sz="2400" b="1" dirty="0" smtClean="0"/>
              <a:t>Atatürk Ortaokulu Sincik Çok Programlı Anadolu Lisesi Yurt binasına taşındı.</a:t>
            </a:r>
          </a:p>
        </p:txBody>
      </p:sp>
      <p:sp>
        <p:nvSpPr>
          <p:cNvPr id="4" name="3 Slayt Numarası Yer Tutucusu"/>
          <p:cNvSpPr>
            <a:spLocks noGrp="1"/>
          </p:cNvSpPr>
          <p:nvPr>
            <p:ph type="sldNum" sz="quarter" idx="12"/>
          </p:nvPr>
        </p:nvSpPr>
        <p:spPr/>
        <p:txBody>
          <a:bodyPr/>
          <a:lstStyle/>
          <a:p>
            <a:pPr>
              <a:defRPr/>
            </a:pPr>
            <a:fld id="{B57E7EAE-A43B-44E1-AB6E-353F25A036AC}" type="slidenum">
              <a:rPr lang="tr-TR"/>
              <a:pPr>
                <a:defRPr/>
              </a:pPr>
              <a:t>10</a:t>
            </a:fld>
            <a:endParaRPr lang="tr-TR" dirty="0"/>
          </a:p>
        </p:txBody>
      </p:sp>
      <p:grpSp>
        <p:nvGrpSpPr>
          <p:cNvPr id="23555" name="Grup 10"/>
          <p:cNvGrpSpPr>
            <a:grpSpLocks/>
          </p:cNvGrpSpPr>
          <p:nvPr/>
        </p:nvGrpSpPr>
        <p:grpSpPr bwMode="auto">
          <a:xfrm>
            <a:off x="-30163" y="0"/>
            <a:ext cx="6888163" cy="1116013"/>
            <a:chOff x="0" y="3994375"/>
            <a:chExt cx="6858000" cy="1155249"/>
          </a:xfrm>
        </p:grpSpPr>
        <p:pic>
          <p:nvPicPr>
            <p:cNvPr id="23558"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6120"/>
              <a:ext cx="2538361" cy="244854"/>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pic>
        <p:nvPicPr>
          <p:cNvPr id="14337" name="Picture 1" descr="C:\Users\musa\AppData\Local\Packages\microsoft.windowscommunicationsapps_8wekyb3d8bbwe\LocalState\LiveComm\e7b96543b042bdee\120712-0049\Att\2000078b\2014-11-28 10.03.07.jpg"/>
          <p:cNvPicPr>
            <a:picLocks noChangeAspect="1" noChangeArrowheads="1"/>
          </p:cNvPicPr>
          <p:nvPr/>
        </p:nvPicPr>
        <p:blipFill>
          <a:blip r:embed="rId3" cstate="print"/>
          <a:srcRect/>
          <a:stretch>
            <a:fillRect/>
          </a:stretch>
        </p:blipFill>
        <p:spPr bwMode="auto">
          <a:xfrm>
            <a:off x="669574" y="2000232"/>
            <a:ext cx="5402631" cy="55007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1 Başlık"/>
          <p:cNvSpPr>
            <a:spLocks noGrp="1"/>
          </p:cNvSpPr>
          <p:nvPr>
            <p:ph type="title"/>
          </p:nvPr>
        </p:nvSpPr>
        <p:spPr>
          <a:xfrm>
            <a:off x="620713" y="755650"/>
            <a:ext cx="5329237" cy="647700"/>
          </a:xfrm>
        </p:spPr>
        <p:txBody>
          <a:bodyPr/>
          <a:lstStyle/>
          <a:p>
            <a:pPr eaLnBrk="1" hangingPunct="1"/>
            <a:r>
              <a:rPr lang="tr-TR" sz="2200" b="1" dirty="0" smtClean="0"/>
              <a:t>Yarpuzlu Karakol binası, Yarpuzlu İlkokuluna dönüştürüldü.</a:t>
            </a:r>
          </a:p>
        </p:txBody>
      </p:sp>
      <p:sp>
        <p:nvSpPr>
          <p:cNvPr id="4" name="3 Slayt Numarası Yer Tutucusu"/>
          <p:cNvSpPr>
            <a:spLocks noGrp="1"/>
          </p:cNvSpPr>
          <p:nvPr>
            <p:ph type="sldNum" sz="quarter" idx="12"/>
          </p:nvPr>
        </p:nvSpPr>
        <p:spPr/>
        <p:txBody>
          <a:bodyPr/>
          <a:lstStyle/>
          <a:p>
            <a:pPr>
              <a:defRPr/>
            </a:pPr>
            <a:fld id="{1E0345C0-17D3-4377-A8DA-4574B1AEAA74}" type="slidenum">
              <a:rPr lang="tr-TR"/>
              <a:pPr>
                <a:defRPr/>
              </a:pPr>
              <a:t>11</a:t>
            </a:fld>
            <a:endParaRPr lang="tr-TR" dirty="0"/>
          </a:p>
        </p:txBody>
      </p:sp>
      <p:grpSp>
        <p:nvGrpSpPr>
          <p:cNvPr id="24580" name="Grup 10"/>
          <p:cNvGrpSpPr>
            <a:grpSpLocks/>
          </p:cNvGrpSpPr>
          <p:nvPr/>
        </p:nvGrpSpPr>
        <p:grpSpPr bwMode="auto">
          <a:xfrm>
            <a:off x="-30163" y="0"/>
            <a:ext cx="6888163" cy="971550"/>
            <a:chOff x="0" y="3994375"/>
            <a:chExt cx="6858000" cy="1155249"/>
          </a:xfrm>
        </p:grpSpPr>
        <p:pic>
          <p:nvPicPr>
            <p:cNvPr id="24585"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748"/>
              <a:ext cx="2538361" cy="245396"/>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pic>
        <p:nvPicPr>
          <p:cNvPr id="12" name="11 Resim" descr="C:\Users\musa\Desktop\resimler\Yarpuzlu Karakol.JPG"/>
          <p:cNvPicPr/>
          <p:nvPr/>
        </p:nvPicPr>
        <p:blipFill>
          <a:blip r:embed="rId3" cstate="print"/>
          <a:srcRect/>
          <a:stretch>
            <a:fillRect/>
          </a:stretch>
        </p:blipFill>
        <p:spPr bwMode="auto">
          <a:xfrm>
            <a:off x="571480" y="2143108"/>
            <a:ext cx="5214974" cy="2551814"/>
          </a:xfrm>
          <a:prstGeom prst="rect">
            <a:avLst/>
          </a:prstGeom>
          <a:noFill/>
          <a:ln w="9525">
            <a:noFill/>
            <a:miter lim="800000"/>
            <a:headEnd/>
            <a:tailEnd/>
          </a:ln>
        </p:spPr>
      </p:pic>
      <p:pic>
        <p:nvPicPr>
          <p:cNvPr id="14" name="13 Resim" descr="C:\Users\musa\Desktop\resimler\Yarpuzlu karakolu ilkokulu.JPG"/>
          <p:cNvPicPr/>
          <p:nvPr/>
        </p:nvPicPr>
        <p:blipFill>
          <a:blip r:embed="rId4" cstate="print"/>
          <a:srcRect/>
          <a:stretch>
            <a:fillRect/>
          </a:stretch>
        </p:blipFill>
        <p:spPr bwMode="auto">
          <a:xfrm>
            <a:off x="571480" y="4929190"/>
            <a:ext cx="5214974" cy="319124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549275" y="827088"/>
            <a:ext cx="5327650" cy="504825"/>
          </a:xfrm>
        </p:spPr>
        <p:txBody>
          <a:bodyPr rtlCol="0">
            <a:normAutofit fontScale="90000"/>
          </a:bodyPr>
          <a:lstStyle/>
          <a:p>
            <a:pPr eaLnBrk="1" fontAlgn="auto" hangingPunct="1">
              <a:spcAft>
                <a:spcPts val="0"/>
              </a:spcAft>
              <a:defRPr/>
            </a:pPr>
            <a:r>
              <a:rPr lang="tr-TR" sz="3000" dirty="0" smtClean="0"/>
              <a:t> Anadolu İmam Hatip Lisesi Açıldı.</a:t>
            </a:r>
          </a:p>
        </p:txBody>
      </p:sp>
      <p:sp>
        <p:nvSpPr>
          <p:cNvPr id="4" name="3 Slayt Numarası Yer Tutucusu"/>
          <p:cNvSpPr>
            <a:spLocks noGrp="1"/>
          </p:cNvSpPr>
          <p:nvPr>
            <p:ph type="sldNum" sz="quarter" idx="12"/>
          </p:nvPr>
        </p:nvSpPr>
        <p:spPr/>
        <p:txBody>
          <a:bodyPr/>
          <a:lstStyle/>
          <a:p>
            <a:pPr>
              <a:defRPr/>
            </a:pPr>
            <a:fld id="{30CC1B9F-F6DD-41F0-B6AB-DD436ED8D33F}" type="slidenum">
              <a:rPr lang="tr-TR"/>
              <a:pPr>
                <a:defRPr/>
              </a:pPr>
              <a:t>12</a:t>
            </a:fld>
            <a:endParaRPr lang="tr-TR" dirty="0"/>
          </a:p>
        </p:txBody>
      </p:sp>
      <p:grpSp>
        <p:nvGrpSpPr>
          <p:cNvPr id="25603" name="Grup 10"/>
          <p:cNvGrpSpPr>
            <a:grpSpLocks/>
          </p:cNvGrpSpPr>
          <p:nvPr/>
        </p:nvGrpSpPr>
        <p:grpSpPr bwMode="auto">
          <a:xfrm>
            <a:off x="-30163" y="0"/>
            <a:ext cx="6888163" cy="1155700"/>
            <a:chOff x="0" y="3994375"/>
            <a:chExt cx="6858000" cy="1155249"/>
          </a:xfrm>
        </p:grpSpPr>
        <p:pic>
          <p:nvPicPr>
            <p:cNvPr id="25606"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sp>
        <p:nvSpPr>
          <p:cNvPr id="9" name="8 Dikdörtgen"/>
          <p:cNvSpPr/>
          <p:nvPr/>
        </p:nvSpPr>
        <p:spPr>
          <a:xfrm>
            <a:off x="928670" y="4248834"/>
            <a:ext cx="5286412" cy="369332"/>
          </a:xfrm>
          <a:prstGeom prst="rect">
            <a:avLst/>
          </a:prstGeom>
        </p:spPr>
        <p:txBody>
          <a:bodyPr wrap="square">
            <a:spAutoFit/>
          </a:bodyPr>
          <a:lstStyle/>
          <a:p>
            <a:r>
              <a:rPr lang="tr-TR" b="1" dirty="0" err="1" smtClean="0"/>
              <a:t>Çamdere</a:t>
            </a:r>
            <a:r>
              <a:rPr lang="tr-TR" b="1" dirty="0" smtClean="0"/>
              <a:t> Anaokulu açıldı.</a:t>
            </a:r>
            <a:endParaRPr lang="tr-TR" dirty="0"/>
          </a:p>
        </p:txBody>
      </p:sp>
      <p:pic>
        <p:nvPicPr>
          <p:cNvPr id="11" name="10 Resim" descr="C:\Users\musa\Desktop\resimler\Çamdere BSİ - Anaokulu.jpg"/>
          <p:cNvPicPr/>
          <p:nvPr/>
        </p:nvPicPr>
        <p:blipFill>
          <a:blip r:embed="rId3" cstate="print"/>
          <a:srcRect/>
          <a:stretch>
            <a:fillRect/>
          </a:stretch>
        </p:blipFill>
        <p:spPr bwMode="auto">
          <a:xfrm>
            <a:off x="785794" y="4643438"/>
            <a:ext cx="2786082" cy="3571900"/>
          </a:xfrm>
          <a:prstGeom prst="rect">
            <a:avLst/>
          </a:prstGeom>
          <a:noFill/>
          <a:ln w="9525">
            <a:noFill/>
            <a:miter lim="800000"/>
            <a:headEnd/>
            <a:tailEnd/>
          </a:ln>
        </p:spPr>
      </p:pic>
      <p:pic>
        <p:nvPicPr>
          <p:cNvPr id="12" name="11 Resim" descr="C:\Users\musa\Desktop\resimler\Çamdere BSİ-ANAOKULU.jpg"/>
          <p:cNvPicPr/>
          <p:nvPr/>
        </p:nvPicPr>
        <p:blipFill>
          <a:blip r:embed="rId4" cstate="print"/>
          <a:srcRect/>
          <a:stretch>
            <a:fillRect/>
          </a:stretch>
        </p:blipFill>
        <p:spPr bwMode="auto">
          <a:xfrm>
            <a:off x="3643314" y="4643438"/>
            <a:ext cx="2874796" cy="3571900"/>
          </a:xfrm>
          <a:prstGeom prst="rect">
            <a:avLst/>
          </a:prstGeom>
          <a:noFill/>
          <a:ln w="9525">
            <a:noFill/>
            <a:miter lim="800000"/>
            <a:headEnd/>
            <a:tailEnd/>
          </a:ln>
        </p:spPr>
      </p:pic>
      <p:pic>
        <p:nvPicPr>
          <p:cNvPr id="12290" name="Picture 2" descr="http://sincikses.com/images/haberler/sincik-imam-hatip-lisesi-icin-bosaltilma-karari-alindi.jpg"/>
          <p:cNvPicPr>
            <a:picLocks noChangeAspect="1" noChangeArrowheads="1"/>
          </p:cNvPicPr>
          <p:nvPr/>
        </p:nvPicPr>
        <p:blipFill>
          <a:blip r:embed="rId5"/>
          <a:srcRect/>
          <a:stretch>
            <a:fillRect/>
          </a:stretch>
        </p:blipFill>
        <p:spPr bwMode="auto">
          <a:xfrm>
            <a:off x="714356" y="1428728"/>
            <a:ext cx="5295898" cy="26431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8A2A1F66-B9D0-4847-ACE0-64790B56A603}" type="slidenum">
              <a:rPr lang="tr-TR"/>
              <a:pPr>
                <a:defRPr/>
              </a:pPr>
              <a:t>13</a:t>
            </a:fld>
            <a:endParaRPr lang="tr-TR"/>
          </a:p>
        </p:txBody>
      </p:sp>
      <p:pic>
        <p:nvPicPr>
          <p:cNvPr id="26626" name="10 Resim" descr="24212637_img_0085.jpg"/>
          <p:cNvPicPr>
            <a:picLocks noChangeAspect="1"/>
          </p:cNvPicPr>
          <p:nvPr/>
        </p:nvPicPr>
        <p:blipFill>
          <a:blip r:embed="rId2"/>
          <a:srcRect/>
          <a:stretch>
            <a:fillRect/>
          </a:stretch>
        </p:blipFill>
        <p:spPr bwMode="auto">
          <a:xfrm>
            <a:off x="3357563" y="2786063"/>
            <a:ext cx="3500437" cy="3286125"/>
          </a:xfrm>
          <a:prstGeom prst="rect">
            <a:avLst/>
          </a:prstGeom>
          <a:noFill/>
          <a:ln w="9525">
            <a:noFill/>
            <a:miter lim="800000"/>
            <a:headEnd/>
            <a:tailEnd/>
          </a:ln>
        </p:spPr>
      </p:pic>
      <p:pic>
        <p:nvPicPr>
          <p:cNvPr id="26627" name="13 Resim" descr="24212849_img_0106.jpg"/>
          <p:cNvPicPr>
            <a:picLocks noChangeAspect="1"/>
          </p:cNvPicPr>
          <p:nvPr/>
        </p:nvPicPr>
        <p:blipFill>
          <a:blip r:embed="rId3" cstate="print"/>
          <a:stretch>
            <a:fillRect/>
          </a:stretch>
        </p:blipFill>
        <p:spPr bwMode="auto">
          <a:xfrm>
            <a:off x="3352800" y="6072198"/>
            <a:ext cx="3505200" cy="2609586"/>
          </a:xfrm>
          <a:prstGeom prst="rect">
            <a:avLst/>
          </a:prstGeom>
          <a:noFill/>
          <a:ln w="9525">
            <a:noFill/>
            <a:miter lim="800000"/>
            <a:headEnd/>
            <a:tailEnd/>
          </a:ln>
        </p:spPr>
      </p:pic>
      <p:sp>
        <p:nvSpPr>
          <p:cNvPr id="19" name="18 Metin kutusu"/>
          <p:cNvSpPr txBox="1"/>
          <p:nvPr/>
        </p:nvSpPr>
        <p:spPr>
          <a:xfrm>
            <a:off x="0" y="271463"/>
            <a:ext cx="3357563" cy="821763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defRPr/>
            </a:pPr>
            <a:r>
              <a:rPr lang="tr-TR" sz="1200" b="1" u="sng" dirty="0">
                <a:solidFill>
                  <a:srgbClr val="C00000"/>
                </a:solidFill>
                <a:latin typeface="Times New Roman" pitchFamily="18" charset="0"/>
                <a:cs typeface="Times New Roman" pitchFamily="18" charset="0"/>
              </a:rPr>
              <a:t>”Bana Bir Masal Anlat </a:t>
            </a:r>
            <a:r>
              <a:rPr lang="tr-TR" sz="1200" b="1" u="sng" dirty="0" smtClean="0">
                <a:solidFill>
                  <a:srgbClr val="C00000"/>
                </a:solidFill>
                <a:latin typeface="Times New Roman" pitchFamily="18" charset="0"/>
                <a:cs typeface="Times New Roman" pitchFamily="18" charset="0"/>
              </a:rPr>
              <a:t>Baba 2” </a:t>
            </a:r>
            <a:r>
              <a:rPr lang="tr-TR" sz="1200" b="1" u="sng" dirty="0">
                <a:solidFill>
                  <a:srgbClr val="C00000"/>
                </a:solidFill>
                <a:latin typeface="Times New Roman" pitchFamily="18" charset="0"/>
                <a:cs typeface="Times New Roman" pitchFamily="18" charset="0"/>
              </a:rPr>
              <a:t>Kitap Okuma Yarışması Yapıldı</a:t>
            </a:r>
            <a:r>
              <a:rPr lang="tr-TR" sz="1200" b="1" dirty="0"/>
              <a:t>.</a:t>
            </a:r>
          </a:p>
          <a:p>
            <a:pPr>
              <a:defRPr/>
            </a:pPr>
            <a:r>
              <a:rPr lang="tr-TR" sz="1200" b="1" dirty="0"/>
              <a:t>SODES Projeleri kapsamında yürütülmekte olan ‘’Bana Bir Masal Anlat Baba</a:t>
            </a:r>
            <a:r>
              <a:rPr lang="tr-TR" sz="1200" b="1" dirty="0" smtClean="0"/>
              <a:t>’ 2’ </a:t>
            </a:r>
            <a:r>
              <a:rPr lang="tr-TR" sz="1200" b="1" dirty="0"/>
              <a:t>kitap okuma yarışması ödülleri dağıtıldı. </a:t>
            </a:r>
            <a:r>
              <a:rPr lang="tr-TR" sz="1200" b="1" dirty="0" smtClean="0"/>
              <a:t>2013 </a:t>
            </a:r>
            <a:r>
              <a:rPr lang="tr-TR" sz="1200" b="1" dirty="0"/>
              <a:t>yılında başvurusu yapılan ve Kalkınma Bakanlığı tarafından kabul edilerek </a:t>
            </a:r>
            <a:r>
              <a:rPr lang="tr-TR" sz="1200" b="1" dirty="0" smtClean="0"/>
              <a:t>2014 </a:t>
            </a:r>
            <a:r>
              <a:rPr lang="tr-TR" sz="1200" b="1" dirty="0"/>
              <a:t>yılında İlçemizde uygulamaya başlanan  ‘’Bana Bir Masal Anlat </a:t>
            </a:r>
            <a:r>
              <a:rPr lang="tr-TR" sz="1200" b="1" dirty="0" smtClean="0"/>
              <a:t>Baba 2’’ </a:t>
            </a:r>
            <a:r>
              <a:rPr lang="tr-TR" sz="1200" b="1" dirty="0"/>
              <a:t>kitap okuma yarışması Sincik Kaymakamlığı öncülüğünde İlçe Milli Eğitim Müdürlüğü-Sincik Çok </a:t>
            </a:r>
            <a:r>
              <a:rPr lang="tr-TR" sz="1200" b="1" dirty="0" smtClean="0"/>
              <a:t>Programlı Anadolu </a:t>
            </a:r>
            <a:r>
              <a:rPr lang="tr-TR" sz="1200" b="1" dirty="0"/>
              <a:t>Lisesi tarafından </a:t>
            </a:r>
            <a:r>
              <a:rPr lang="tr-TR" sz="1200" b="1" dirty="0" smtClean="0"/>
              <a:t>yürütüldü.</a:t>
            </a:r>
            <a:endParaRPr lang="tr-TR" sz="1200" b="1" dirty="0"/>
          </a:p>
          <a:p>
            <a:pPr>
              <a:defRPr/>
            </a:pPr>
            <a:endParaRPr lang="tr-TR" sz="1200" dirty="0"/>
          </a:p>
          <a:p>
            <a:pPr>
              <a:defRPr/>
            </a:pPr>
            <a:r>
              <a:rPr lang="tr-TR" sz="1200" dirty="0">
                <a:latin typeface="Times New Roman" pitchFamily="18" charset="0"/>
                <a:cs typeface="Times New Roman" pitchFamily="18" charset="0"/>
              </a:rPr>
              <a:t>Proje kapsamında Sincik’ </a:t>
            </a:r>
            <a:r>
              <a:rPr lang="tr-TR" sz="1200" dirty="0" err="1">
                <a:latin typeface="Times New Roman" pitchFamily="18" charset="0"/>
                <a:cs typeface="Times New Roman" pitchFamily="18" charset="0"/>
              </a:rPr>
              <a:t>te</a:t>
            </a:r>
            <a:r>
              <a:rPr lang="tr-TR" sz="1200" dirty="0">
                <a:latin typeface="Times New Roman" pitchFamily="18" charset="0"/>
                <a:cs typeface="Times New Roman" pitchFamily="18" charset="0"/>
              </a:rPr>
              <a:t> toplam </a:t>
            </a:r>
            <a:r>
              <a:rPr lang="tr-TR" sz="1200" dirty="0" smtClean="0">
                <a:latin typeface="Times New Roman" pitchFamily="18" charset="0"/>
                <a:cs typeface="Times New Roman" pitchFamily="18" charset="0"/>
              </a:rPr>
              <a:t>2200 </a:t>
            </a:r>
            <a:r>
              <a:rPr lang="tr-TR" sz="1200" dirty="0">
                <a:latin typeface="Times New Roman" pitchFamily="18" charset="0"/>
                <a:cs typeface="Times New Roman" pitchFamily="18" charset="0"/>
              </a:rPr>
              <a:t>kitap dağıtıldı. Bu kitapların </a:t>
            </a:r>
            <a:r>
              <a:rPr lang="tr-TR" sz="1200" dirty="0" smtClean="0">
                <a:latin typeface="Times New Roman" pitchFamily="18" charset="0"/>
                <a:cs typeface="Times New Roman" pitchFamily="18" charset="0"/>
              </a:rPr>
              <a:t>350 </a:t>
            </a:r>
            <a:r>
              <a:rPr lang="tr-TR" sz="1200" dirty="0">
                <a:latin typeface="Times New Roman" pitchFamily="18" charset="0"/>
                <a:cs typeface="Times New Roman" pitchFamily="18" charset="0"/>
              </a:rPr>
              <a:t>tanesi velilere, </a:t>
            </a:r>
            <a:r>
              <a:rPr lang="tr-TR" sz="1200" dirty="0" smtClean="0">
                <a:latin typeface="Times New Roman" pitchFamily="18" charset="0"/>
                <a:cs typeface="Times New Roman" pitchFamily="18" charset="0"/>
              </a:rPr>
              <a:t>650 </a:t>
            </a:r>
            <a:r>
              <a:rPr lang="tr-TR" sz="1200" dirty="0">
                <a:latin typeface="Times New Roman" pitchFamily="18" charset="0"/>
                <a:cs typeface="Times New Roman" pitchFamily="18" charset="0"/>
              </a:rPr>
              <a:t>tanesi lise öğrencilerine, </a:t>
            </a:r>
            <a:r>
              <a:rPr lang="tr-TR" sz="1200" dirty="0" smtClean="0">
                <a:latin typeface="Times New Roman" pitchFamily="18" charset="0"/>
                <a:cs typeface="Times New Roman" pitchFamily="18" charset="0"/>
              </a:rPr>
              <a:t>450 </a:t>
            </a:r>
            <a:r>
              <a:rPr lang="tr-TR" sz="1200" dirty="0">
                <a:latin typeface="Times New Roman" pitchFamily="18" charset="0"/>
                <a:cs typeface="Times New Roman" pitchFamily="18" charset="0"/>
              </a:rPr>
              <a:t>tanesi ortaokul, </a:t>
            </a:r>
            <a:r>
              <a:rPr lang="tr-TR" sz="1200" dirty="0" smtClean="0">
                <a:latin typeface="Times New Roman" pitchFamily="18" charset="0"/>
                <a:cs typeface="Times New Roman" pitchFamily="18" charset="0"/>
              </a:rPr>
              <a:t>750 </a:t>
            </a:r>
            <a:r>
              <a:rPr lang="tr-TR" sz="1200" dirty="0">
                <a:latin typeface="Times New Roman" pitchFamily="18" charset="0"/>
                <a:cs typeface="Times New Roman" pitchFamily="18" charset="0"/>
              </a:rPr>
              <a:t>tanesi ilkokul öğrencilerine ulaştırıldı. Dağıtılan kitapların ilçenin her tarafına dağıtılması sağlanarak Sincik’ </a:t>
            </a:r>
            <a:r>
              <a:rPr lang="tr-TR" sz="1200" dirty="0" err="1">
                <a:latin typeface="Times New Roman" pitchFamily="18" charset="0"/>
                <a:cs typeface="Times New Roman" pitchFamily="18" charset="0"/>
              </a:rPr>
              <a:t>te</a:t>
            </a:r>
            <a:r>
              <a:rPr lang="tr-TR" sz="1200" dirty="0">
                <a:latin typeface="Times New Roman" pitchFamily="18" charset="0"/>
                <a:cs typeface="Times New Roman" pitchFamily="18" charset="0"/>
              </a:rPr>
              <a:t> hiç kitap okumayan kişilere de kitapların ulaştırılması sağlanmış oldu. Yaş seviyelerine göre 4 farklı kategoride hazırlanan ödüllü yarışma soruları Sincik Çok </a:t>
            </a:r>
            <a:r>
              <a:rPr lang="tr-TR" sz="1200" dirty="0" smtClean="0">
                <a:latin typeface="Times New Roman" pitchFamily="18" charset="0"/>
                <a:cs typeface="Times New Roman" pitchFamily="18" charset="0"/>
              </a:rPr>
              <a:t>Programlı Anadolu </a:t>
            </a:r>
            <a:r>
              <a:rPr lang="tr-TR" sz="1200" dirty="0">
                <a:latin typeface="Times New Roman" pitchFamily="18" charset="0"/>
                <a:cs typeface="Times New Roman" pitchFamily="18" charset="0"/>
              </a:rPr>
              <a:t>Lisesi Edebiyat Öğretmenleri </a:t>
            </a:r>
            <a:r>
              <a:rPr lang="tr-TR" sz="1200" dirty="0" smtClean="0">
                <a:latin typeface="Times New Roman" pitchFamily="18" charset="0"/>
                <a:cs typeface="Times New Roman" pitchFamily="18" charset="0"/>
              </a:rPr>
              <a:t>tarafından </a:t>
            </a:r>
            <a:r>
              <a:rPr lang="tr-TR" sz="1200" dirty="0">
                <a:latin typeface="Times New Roman" pitchFamily="18" charset="0"/>
                <a:cs typeface="Times New Roman" pitchFamily="18" charset="0"/>
              </a:rPr>
              <a:t>büyük bir titizlikle hazırlandı. Her yaş kategorisinde seviyelerine uygun değerlendirilen sorular ve optikleri yarışmanın yapılacağı </a:t>
            </a:r>
            <a:r>
              <a:rPr lang="tr-TR" sz="1200" dirty="0" smtClean="0">
                <a:latin typeface="Times New Roman" pitchFamily="18" charset="0"/>
                <a:cs typeface="Times New Roman" pitchFamily="18" charset="0"/>
              </a:rPr>
              <a:t> </a:t>
            </a:r>
            <a:r>
              <a:rPr lang="tr-TR" sz="1200" dirty="0">
                <a:latin typeface="Times New Roman" pitchFamily="18" charset="0"/>
                <a:cs typeface="Times New Roman" pitchFamily="18" charset="0"/>
              </a:rPr>
              <a:t>gününe kadar hazırlanarak katılımcılara sunuldu. Kitap okuma yarışması Sincik Çok </a:t>
            </a:r>
            <a:r>
              <a:rPr lang="tr-TR" sz="1200" dirty="0" smtClean="0">
                <a:latin typeface="Times New Roman" pitchFamily="18" charset="0"/>
                <a:cs typeface="Times New Roman" pitchFamily="18" charset="0"/>
              </a:rPr>
              <a:t>Programlı Anadolu Lisesi’nde yapıldı</a:t>
            </a:r>
            <a:r>
              <a:rPr lang="tr-TR" sz="1200" dirty="0">
                <a:latin typeface="Times New Roman" pitchFamily="18" charset="0"/>
                <a:cs typeface="Times New Roman" pitchFamily="18" charset="0"/>
              </a:rPr>
              <a:t>. Yarışmaya İlkokul düzeyinde toplam 242 öğrenci, ortaokul düzeyinde 442 öğrenci, lise düzeyinde 255 öğrenci ve 82 veli olmak üzere toplam 1021 kişi katıldı. 20.000 nüfuslu Sincik ilçesinde her 20 kişiden 1 kişinin katılımı projeye duyulan ilginin ispatıdır.  Katılımcıların toplam okuduğu kitap sayfası 1.500.000’ a ulaşmıştır.  Yarışma Cuma günü saat 10:00’ da başladı. 100 soruluk sınavlarda katılımcılar ter döktü. Sonuçları Sincik </a:t>
            </a:r>
            <a:r>
              <a:rPr lang="tr-TR" sz="1200" dirty="0" smtClean="0">
                <a:latin typeface="Times New Roman" pitchFamily="18" charset="0"/>
                <a:cs typeface="Times New Roman" pitchFamily="18" charset="0"/>
              </a:rPr>
              <a:t>ÇPAL </a:t>
            </a:r>
            <a:r>
              <a:rPr lang="tr-TR" sz="1200" dirty="0">
                <a:latin typeface="Times New Roman" pitchFamily="18" charset="0"/>
                <a:cs typeface="Times New Roman" pitchFamily="18" charset="0"/>
              </a:rPr>
              <a:t>tarafından okundu. Yarışma Saat 15:00’ </a:t>
            </a:r>
            <a:r>
              <a:rPr lang="tr-TR" sz="1200" dirty="0" err="1">
                <a:latin typeface="Times New Roman" pitchFamily="18" charset="0"/>
                <a:cs typeface="Times New Roman" pitchFamily="18" charset="0"/>
              </a:rPr>
              <a:t>te</a:t>
            </a:r>
            <a:r>
              <a:rPr lang="tr-TR" sz="1200" dirty="0">
                <a:latin typeface="Times New Roman" pitchFamily="18" charset="0"/>
                <a:cs typeface="Times New Roman" pitchFamily="18" charset="0"/>
              </a:rPr>
              <a:t> ödül töreni ile devam etti. Ödül törenine Kaymakam </a:t>
            </a:r>
            <a:r>
              <a:rPr lang="tr-TR" sz="1200" dirty="0" smtClean="0">
                <a:latin typeface="Times New Roman" pitchFamily="18" charset="0"/>
                <a:cs typeface="Times New Roman" pitchFamily="18" charset="0"/>
              </a:rPr>
              <a:t>Bülent GÜVEN, </a:t>
            </a:r>
            <a:r>
              <a:rPr lang="tr-TR" sz="1200" dirty="0">
                <a:latin typeface="Times New Roman" pitchFamily="18" charset="0"/>
                <a:cs typeface="Times New Roman" pitchFamily="18" charset="0"/>
              </a:rPr>
              <a:t>İlçe Milli Eğitim Müdürü Mehmet TOPRAK, kurum ve daire amirleri, öğrenciler ve vatandaşlar katıldı.</a:t>
            </a:r>
          </a:p>
        </p:txBody>
      </p:sp>
      <p:pic>
        <p:nvPicPr>
          <p:cNvPr id="26629" name="19 Resim" descr="24212738_img_0099.jpg"/>
          <p:cNvPicPr>
            <a:picLocks noChangeAspect="1"/>
          </p:cNvPicPr>
          <p:nvPr/>
        </p:nvPicPr>
        <p:blipFill>
          <a:blip r:embed="rId4"/>
          <a:srcRect/>
          <a:stretch>
            <a:fillRect/>
          </a:stretch>
        </p:blipFill>
        <p:spPr bwMode="auto">
          <a:xfrm>
            <a:off x="3357563" y="285750"/>
            <a:ext cx="3500437" cy="25003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753403E-DFA4-49C7-BA8F-BF38CF872DE2}" type="slidenum">
              <a:rPr lang="tr-TR"/>
              <a:pPr>
                <a:defRPr/>
              </a:pPr>
              <a:t>14</a:t>
            </a:fld>
            <a:endParaRPr lang="tr-TR"/>
          </a:p>
        </p:txBody>
      </p:sp>
      <p:pic>
        <p:nvPicPr>
          <p:cNvPr id="27651" name="11 Resim" descr="24212542_img_0071.jpg"/>
          <p:cNvPicPr>
            <a:picLocks noChangeAspect="1"/>
          </p:cNvPicPr>
          <p:nvPr/>
        </p:nvPicPr>
        <p:blipFill>
          <a:blip r:embed="rId2"/>
          <a:srcRect/>
          <a:stretch>
            <a:fillRect/>
          </a:stretch>
        </p:blipFill>
        <p:spPr bwMode="auto">
          <a:xfrm>
            <a:off x="3286125" y="0"/>
            <a:ext cx="3571875" cy="3071802"/>
          </a:xfrm>
          <a:prstGeom prst="rect">
            <a:avLst/>
          </a:prstGeom>
          <a:noFill/>
          <a:ln w="9525">
            <a:noFill/>
            <a:miter lim="800000"/>
            <a:headEnd/>
            <a:tailEnd/>
          </a:ln>
        </p:spPr>
      </p:pic>
      <p:sp>
        <p:nvSpPr>
          <p:cNvPr id="14" name="13 Metin kutusu"/>
          <p:cNvSpPr txBox="1"/>
          <p:nvPr/>
        </p:nvSpPr>
        <p:spPr>
          <a:xfrm>
            <a:off x="0" y="0"/>
            <a:ext cx="3286125" cy="30469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defRPr/>
            </a:pPr>
            <a:r>
              <a:rPr lang="tr-TR" sz="1200" b="1" u="sng" dirty="0">
                <a:solidFill>
                  <a:srgbClr val="C00000"/>
                </a:solidFill>
                <a:latin typeface="Times New Roman" pitchFamily="18" charset="0"/>
                <a:cs typeface="Times New Roman" pitchFamily="18" charset="0"/>
              </a:rPr>
              <a:t>”Bana Bir Masal Anlat </a:t>
            </a:r>
            <a:r>
              <a:rPr lang="tr-TR" sz="1200" b="1" u="sng" dirty="0" smtClean="0">
                <a:solidFill>
                  <a:srgbClr val="C00000"/>
                </a:solidFill>
                <a:latin typeface="Times New Roman" pitchFamily="18" charset="0"/>
                <a:cs typeface="Times New Roman" pitchFamily="18" charset="0"/>
              </a:rPr>
              <a:t>Baba 2” </a:t>
            </a:r>
            <a:r>
              <a:rPr lang="tr-TR" sz="1200" b="1" u="sng" dirty="0">
                <a:solidFill>
                  <a:srgbClr val="C00000"/>
                </a:solidFill>
                <a:latin typeface="Times New Roman" pitchFamily="18" charset="0"/>
                <a:cs typeface="Times New Roman" pitchFamily="18" charset="0"/>
              </a:rPr>
              <a:t>Kitap Okuma Yarışması Yapıldı</a:t>
            </a:r>
            <a:r>
              <a:rPr lang="tr-TR" sz="1200" b="1" dirty="0"/>
              <a:t>.</a:t>
            </a:r>
          </a:p>
          <a:p>
            <a:pPr>
              <a:defRPr/>
            </a:pPr>
            <a:r>
              <a:rPr lang="tr-TR" sz="1200" b="1" dirty="0"/>
              <a:t>SODES Projeleri kapsamında yürütülmekte olan ‘’Bana Bir Masal Anlat </a:t>
            </a:r>
            <a:r>
              <a:rPr lang="tr-TR" sz="1200" b="1" dirty="0" smtClean="0"/>
              <a:t>Baba 2’ </a:t>
            </a:r>
            <a:r>
              <a:rPr lang="tr-TR" sz="1200" b="1" dirty="0"/>
              <a:t>kitap okuma yarışması ödülleri dağıtıldı.</a:t>
            </a:r>
          </a:p>
          <a:p>
            <a:pPr>
              <a:defRPr/>
            </a:pPr>
            <a:endParaRPr lang="tr-TR" sz="1200" dirty="0"/>
          </a:p>
          <a:p>
            <a:pPr>
              <a:defRPr/>
            </a:pPr>
            <a:r>
              <a:rPr lang="tr-TR" sz="1200" dirty="0"/>
              <a:t/>
            </a:r>
            <a:br>
              <a:rPr lang="tr-TR" sz="1200" dirty="0"/>
            </a:br>
            <a:r>
              <a:rPr lang="tr-TR" sz="1200" b="1" dirty="0">
                <a:solidFill>
                  <a:srgbClr val="C00000"/>
                </a:solidFill>
              </a:rPr>
              <a:t>”Bana Bir Masal Anlat </a:t>
            </a:r>
            <a:r>
              <a:rPr lang="tr-TR" sz="1200" b="1" dirty="0" smtClean="0">
                <a:solidFill>
                  <a:srgbClr val="C00000"/>
                </a:solidFill>
              </a:rPr>
              <a:t>Baba 2” </a:t>
            </a:r>
            <a:r>
              <a:rPr lang="tr-TR" sz="1200" b="1" dirty="0">
                <a:solidFill>
                  <a:srgbClr val="C00000"/>
                </a:solidFill>
              </a:rPr>
              <a:t>Kitap Okuma </a:t>
            </a:r>
            <a:r>
              <a:rPr lang="tr-TR" sz="1200" b="1" dirty="0" err="1">
                <a:solidFill>
                  <a:srgbClr val="C00000"/>
                </a:solidFill>
              </a:rPr>
              <a:t>ProjesiTiyatro</a:t>
            </a:r>
            <a:r>
              <a:rPr lang="tr-TR" sz="1200" b="1" dirty="0">
                <a:solidFill>
                  <a:srgbClr val="C00000"/>
                </a:solidFill>
              </a:rPr>
              <a:t> Gösterisi Düzenlendi.</a:t>
            </a:r>
            <a:r>
              <a:rPr lang="tr-TR" sz="1200" dirty="0"/>
              <a:t>    </a:t>
            </a:r>
            <a:endParaRPr lang="tr-TR" sz="1200" dirty="0" smtClean="0"/>
          </a:p>
          <a:p>
            <a:pPr>
              <a:defRPr/>
            </a:pPr>
            <a:endParaRPr lang="tr-TR" sz="1200" dirty="0" smtClean="0"/>
          </a:p>
          <a:p>
            <a:pPr>
              <a:defRPr/>
            </a:pPr>
            <a:endParaRPr lang="tr-TR" sz="1200" dirty="0" smtClean="0"/>
          </a:p>
          <a:p>
            <a:pPr>
              <a:defRPr/>
            </a:pPr>
            <a:r>
              <a:rPr lang="tr-TR" sz="1200" b="1" dirty="0" smtClean="0">
                <a:solidFill>
                  <a:srgbClr val="C00000"/>
                </a:solidFill>
              </a:rPr>
              <a:t>”Bana Bir Masal Anlat Baba 2” Kitap Okuma Projesi Sincik-Bursa-Çanakkale Gezisi Düzenlendi.</a:t>
            </a:r>
            <a:r>
              <a:rPr lang="tr-TR" sz="1200" dirty="0" smtClean="0"/>
              <a:t>                                                                                             </a:t>
            </a:r>
            <a:endParaRPr lang="tr-T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D79A738-4266-42DF-BBC7-B12984FEA0B7}" type="slidenum">
              <a:rPr lang="tr-TR"/>
              <a:pPr>
                <a:defRPr/>
              </a:pPr>
              <a:t>15</a:t>
            </a:fld>
            <a:endParaRPr lang="tr-TR" dirty="0"/>
          </a:p>
        </p:txBody>
      </p:sp>
      <p:sp>
        <p:nvSpPr>
          <p:cNvPr id="29700" name="Text Box 7"/>
          <p:cNvSpPr txBox="1">
            <a:spLocks noChangeArrowheads="1"/>
          </p:cNvSpPr>
          <p:nvPr/>
        </p:nvSpPr>
        <p:spPr bwMode="auto">
          <a:xfrm>
            <a:off x="1714488" y="428596"/>
            <a:ext cx="3356432" cy="369332"/>
          </a:xfrm>
          <a:prstGeom prst="rect">
            <a:avLst/>
          </a:prstGeom>
          <a:noFill/>
          <a:ln w="9525">
            <a:noFill/>
            <a:miter lim="800000"/>
            <a:headEnd/>
            <a:tailEnd/>
          </a:ln>
        </p:spPr>
        <p:txBody>
          <a:bodyPr wrap="none">
            <a:spAutoFit/>
          </a:bodyPr>
          <a:lstStyle/>
          <a:p>
            <a:r>
              <a:rPr lang="tr-TR" dirty="0" smtClean="0">
                <a:solidFill>
                  <a:srgbClr val="800000"/>
                </a:solidFill>
              </a:rPr>
              <a:t>OKUL ÖNCESİ ETKİNLİKLERİ</a:t>
            </a:r>
            <a:endParaRPr lang="tr-TR" dirty="0">
              <a:solidFill>
                <a:srgbClr val="800000"/>
              </a:solidFill>
            </a:endParaRPr>
          </a:p>
        </p:txBody>
      </p:sp>
      <p:sp>
        <p:nvSpPr>
          <p:cNvPr id="9" name="8 Dikdörtgen"/>
          <p:cNvSpPr/>
          <p:nvPr/>
        </p:nvSpPr>
        <p:spPr>
          <a:xfrm>
            <a:off x="357166" y="928662"/>
            <a:ext cx="2275046" cy="369332"/>
          </a:xfrm>
          <a:prstGeom prst="rect">
            <a:avLst/>
          </a:prstGeom>
        </p:spPr>
        <p:txBody>
          <a:bodyPr wrap="none">
            <a:spAutoFit/>
          </a:bodyPr>
          <a:lstStyle/>
          <a:p>
            <a:r>
              <a:rPr lang="tr-TR" dirty="0" smtClean="0"/>
              <a:t>SİNCİK ANAOKULU</a:t>
            </a:r>
            <a:endParaRPr lang="tr-TR" dirty="0"/>
          </a:p>
        </p:txBody>
      </p:sp>
      <p:pic>
        <p:nvPicPr>
          <p:cNvPr id="10" name="9 Resim" descr="C:\Users\musa\Desktop\SİNCİK ANAOKULU FOTO\ipekyolu photo\ipekyolu\20141111_094944.jpg"/>
          <p:cNvPicPr/>
          <p:nvPr/>
        </p:nvPicPr>
        <p:blipFill>
          <a:blip r:embed="rId2"/>
          <a:srcRect/>
          <a:stretch>
            <a:fillRect/>
          </a:stretch>
        </p:blipFill>
        <p:spPr bwMode="auto">
          <a:xfrm>
            <a:off x="500042" y="1571604"/>
            <a:ext cx="5857916" cy="3429024"/>
          </a:xfrm>
          <a:prstGeom prst="rect">
            <a:avLst/>
          </a:prstGeom>
          <a:noFill/>
          <a:ln w="9525">
            <a:noFill/>
            <a:miter lim="800000"/>
            <a:headEnd/>
            <a:tailEnd/>
          </a:ln>
        </p:spPr>
      </p:pic>
      <p:sp>
        <p:nvSpPr>
          <p:cNvPr id="7169" name="Rectangle 1"/>
          <p:cNvSpPr>
            <a:spLocks noChangeArrowheads="1"/>
          </p:cNvSpPr>
          <p:nvPr/>
        </p:nvSpPr>
        <p:spPr bwMode="auto">
          <a:xfrm>
            <a:off x="285728" y="5286380"/>
            <a:ext cx="61436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Milli Eğitim M</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rl</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ğ</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tarafından uygulanmakta olan İpek Yolu Kalkınma Ajansı </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Minik D</a:t>
            </a:r>
            <a:r>
              <a:rPr kumimoji="0" lang="tr-TR"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şler Ger</a:t>
            </a:r>
            <a:r>
              <a:rPr kumimoji="0" lang="tr-TR"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ek Oluyor Projesi</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kapsamında Sincik Anaokulu</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 Satran</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Seti, Yer D</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şemeleri-Eğitici Halı, Drama Dolabı, Plastik </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ekmeli Dolap, S</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nger Bloklar ve seti, Fen-Doğa Eğitim Seti, Eğitici Yapboz, M</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zik-Drama K</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şesi, Lego-Blok Seti, Matematik T</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rk</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Seti, Oyun Minderi, Bank, Meslek Grubu Eğitim Seti, Evcilik Oyuncak Grubu, Bebek Oyuncakları, Oyuncak Araba , Tek Kuleli Oyun Parkı, Servis, </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ğle yemeği,  Velilere y</a:t>
            </a:r>
            <a:r>
              <a:rPr kumimoji="0" lang="tr-TR"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nelik Eğitim Semineri, Renkli yazıcı ve bilgisayar alımı yapılmıştır.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DD1AA135-B843-40BD-A648-9266C859F8A3}" type="slidenum">
              <a:rPr lang="tr-TR" smtClean="0"/>
              <a:pPr>
                <a:defRPr/>
              </a:pPr>
              <a:t>16</a:t>
            </a:fld>
            <a:endParaRPr lang="tr-TR"/>
          </a:p>
        </p:txBody>
      </p:sp>
      <p:pic>
        <p:nvPicPr>
          <p:cNvPr id="4" name="Picture 2" descr="C:\Users\musa\Desktop\SİNCİK ANAOKULU FOTO\tabela.jpg"/>
          <p:cNvPicPr>
            <a:picLocks noChangeAspect="1" noChangeArrowheads="1"/>
          </p:cNvPicPr>
          <p:nvPr/>
        </p:nvPicPr>
        <p:blipFill>
          <a:blip r:embed="rId2" cstate="print"/>
          <a:srcRect/>
          <a:stretch>
            <a:fillRect/>
          </a:stretch>
        </p:blipFill>
        <p:spPr bwMode="auto">
          <a:xfrm>
            <a:off x="428604" y="1285852"/>
            <a:ext cx="5786478" cy="3613952"/>
          </a:xfrm>
          <a:prstGeom prst="rect">
            <a:avLst/>
          </a:prstGeom>
          <a:noFill/>
        </p:spPr>
      </p:pic>
      <p:pic>
        <p:nvPicPr>
          <p:cNvPr id="5" name="4 Resim" descr="C:\Users\musa\Desktop\SİNCİK ANAOKULU FOTO\ipekyolu photo\ipekyolu\IMG-20141110-WA0066.jpg"/>
          <p:cNvPicPr/>
          <p:nvPr/>
        </p:nvPicPr>
        <p:blipFill>
          <a:blip r:embed="rId3"/>
          <a:srcRect/>
          <a:stretch>
            <a:fillRect/>
          </a:stretch>
        </p:blipFill>
        <p:spPr bwMode="auto">
          <a:xfrm>
            <a:off x="500042" y="5214942"/>
            <a:ext cx="5715040" cy="32147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DD1AA135-B843-40BD-A648-9266C859F8A3}" type="slidenum">
              <a:rPr lang="tr-TR" smtClean="0"/>
              <a:pPr>
                <a:defRPr/>
              </a:pPr>
              <a:t>17</a:t>
            </a:fld>
            <a:endParaRPr lang="tr-TR"/>
          </a:p>
        </p:txBody>
      </p:sp>
      <p:pic>
        <p:nvPicPr>
          <p:cNvPr id="3" name="2 Resim" descr="C:\Users\musa\Desktop\SİNCİK ANAOKULU FOTO\ipekyolu photo\ipekyolu3\20141118_123735.jpg"/>
          <p:cNvPicPr/>
          <p:nvPr/>
        </p:nvPicPr>
        <p:blipFill>
          <a:blip r:embed="rId2"/>
          <a:srcRect/>
          <a:stretch>
            <a:fillRect/>
          </a:stretch>
        </p:blipFill>
        <p:spPr bwMode="auto">
          <a:xfrm>
            <a:off x="3643314" y="500034"/>
            <a:ext cx="2928958" cy="2643206"/>
          </a:xfrm>
          <a:prstGeom prst="rect">
            <a:avLst/>
          </a:prstGeom>
          <a:noFill/>
          <a:ln w="9525">
            <a:noFill/>
            <a:miter lim="800000"/>
            <a:headEnd/>
            <a:tailEnd/>
          </a:ln>
        </p:spPr>
      </p:pic>
      <p:pic>
        <p:nvPicPr>
          <p:cNvPr id="4" name="3 Resim" descr="C:\Users\musa\Desktop\SİNCİK ANAOKULU FOTO\ipekyolu photo\ipekyolu3\20141117_153006.jpg"/>
          <p:cNvPicPr/>
          <p:nvPr/>
        </p:nvPicPr>
        <p:blipFill>
          <a:blip r:embed="rId3"/>
          <a:srcRect/>
          <a:stretch>
            <a:fillRect/>
          </a:stretch>
        </p:blipFill>
        <p:spPr bwMode="auto">
          <a:xfrm>
            <a:off x="357166" y="571472"/>
            <a:ext cx="3214710" cy="2571768"/>
          </a:xfrm>
          <a:prstGeom prst="rect">
            <a:avLst/>
          </a:prstGeom>
          <a:noFill/>
          <a:ln w="9525">
            <a:noFill/>
            <a:miter lim="800000"/>
            <a:headEnd/>
            <a:tailEnd/>
          </a:ln>
        </p:spPr>
      </p:pic>
      <p:pic>
        <p:nvPicPr>
          <p:cNvPr id="2050" name="Picture 2" descr="C:\Users\musa\Desktop\SİNCİK ANAOKULU FOTO\ipekyolu photo\ipekyolu3\20141118_121804.jpg"/>
          <p:cNvPicPr>
            <a:picLocks noChangeAspect="1" noChangeArrowheads="1"/>
          </p:cNvPicPr>
          <p:nvPr/>
        </p:nvPicPr>
        <p:blipFill>
          <a:blip r:embed="rId4"/>
          <a:srcRect/>
          <a:stretch>
            <a:fillRect/>
          </a:stretch>
        </p:blipFill>
        <p:spPr bwMode="auto">
          <a:xfrm>
            <a:off x="285728" y="3714744"/>
            <a:ext cx="3048021" cy="2286016"/>
          </a:xfrm>
          <a:prstGeom prst="rect">
            <a:avLst/>
          </a:prstGeom>
          <a:noFill/>
        </p:spPr>
      </p:pic>
      <p:sp>
        <p:nvSpPr>
          <p:cNvPr id="7" name="6 Dikdörtgen"/>
          <p:cNvSpPr/>
          <p:nvPr/>
        </p:nvSpPr>
        <p:spPr>
          <a:xfrm>
            <a:off x="285728" y="3214678"/>
            <a:ext cx="1591013" cy="230832"/>
          </a:xfrm>
          <a:prstGeom prst="rect">
            <a:avLst/>
          </a:prstGeom>
        </p:spPr>
        <p:txBody>
          <a:bodyPr wrap="square">
            <a:spAutoFit/>
          </a:bodyPr>
          <a:lstStyle/>
          <a:p>
            <a:r>
              <a:rPr lang="tr-TR" sz="900" dirty="0" smtClean="0"/>
              <a:t>OYUN PARKI</a:t>
            </a:r>
            <a:endParaRPr lang="tr-TR" sz="900" dirty="0"/>
          </a:p>
        </p:txBody>
      </p:sp>
      <p:sp>
        <p:nvSpPr>
          <p:cNvPr id="2051" name="Rectangle 3"/>
          <p:cNvSpPr>
            <a:spLocks noChangeArrowheads="1"/>
          </p:cNvSpPr>
          <p:nvPr/>
        </p:nvSpPr>
        <p:spPr bwMode="auto">
          <a:xfrm>
            <a:off x="285728" y="6072198"/>
            <a:ext cx="11429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ÖĞLE YEMEĞİ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C:\Users\musa\Desktop\SİNCİK ANAOKULU FOTO\ipekyolu photo\ipekyolu\20141016_121314.jpg"/>
          <p:cNvPicPr/>
          <p:nvPr/>
        </p:nvPicPr>
        <p:blipFill>
          <a:blip r:embed="rId5" cstate="print"/>
          <a:srcRect/>
          <a:stretch>
            <a:fillRect/>
          </a:stretch>
        </p:blipFill>
        <p:spPr bwMode="auto">
          <a:xfrm>
            <a:off x="3500438" y="3714744"/>
            <a:ext cx="3214734" cy="2286016"/>
          </a:xfrm>
          <a:prstGeom prst="rect">
            <a:avLst/>
          </a:prstGeom>
          <a:noFill/>
          <a:ln w="9525">
            <a:noFill/>
            <a:miter lim="800000"/>
            <a:headEnd/>
            <a:tailEnd/>
          </a:ln>
        </p:spPr>
      </p:pic>
      <p:pic>
        <p:nvPicPr>
          <p:cNvPr id="12" name="11 Resim" descr="C:\Users\musa\Desktop\SİNCİK ANAOKULU FOTO\ipekyolu photo\ipekyolu2\IMG-20141128-WA0006.jpg"/>
          <p:cNvPicPr/>
          <p:nvPr/>
        </p:nvPicPr>
        <p:blipFill>
          <a:blip r:embed="rId6"/>
          <a:srcRect/>
          <a:stretch>
            <a:fillRect/>
          </a:stretch>
        </p:blipFill>
        <p:spPr bwMode="auto">
          <a:xfrm>
            <a:off x="285728" y="6429388"/>
            <a:ext cx="3071834" cy="2571767"/>
          </a:xfrm>
          <a:prstGeom prst="rect">
            <a:avLst/>
          </a:prstGeom>
          <a:noFill/>
          <a:ln w="9525">
            <a:noFill/>
            <a:miter lim="800000"/>
            <a:headEnd/>
            <a:tailEnd/>
          </a:ln>
        </p:spPr>
      </p:pic>
      <p:pic>
        <p:nvPicPr>
          <p:cNvPr id="13" name="Picture 3" descr="C:\Users\musa\Desktop\SİNCİK ANAOKULU FOTO\ipekyolu photo\ipekyolu2\IMG-20141211-WA0004.jpg"/>
          <p:cNvPicPr>
            <a:picLocks noChangeAspect="1" noChangeArrowheads="1"/>
          </p:cNvPicPr>
          <p:nvPr/>
        </p:nvPicPr>
        <p:blipFill>
          <a:blip r:embed="rId7"/>
          <a:srcRect/>
          <a:stretch>
            <a:fillRect/>
          </a:stretch>
        </p:blipFill>
        <p:spPr bwMode="auto">
          <a:xfrm>
            <a:off x="3643314" y="6429388"/>
            <a:ext cx="3071834" cy="25717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DD1AA135-B843-40BD-A648-9266C859F8A3}" type="slidenum">
              <a:rPr lang="tr-TR" smtClean="0"/>
              <a:pPr>
                <a:defRPr/>
              </a:pPr>
              <a:t>18</a:t>
            </a:fld>
            <a:endParaRPr lang="tr-TR"/>
          </a:p>
        </p:txBody>
      </p:sp>
      <p:pic>
        <p:nvPicPr>
          <p:cNvPr id="33794" name="Picture 2" descr="C:\Users\musa\Desktop\SİNCİK ANAOKULU FOTO\ipekyolu photo\ipekyolu2\IMG-20141128-WA0024.jpg"/>
          <p:cNvPicPr>
            <a:picLocks noChangeAspect="1" noChangeArrowheads="1"/>
          </p:cNvPicPr>
          <p:nvPr/>
        </p:nvPicPr>
        <p:blipFill>
          <a:blip r:embed="rId2"/>
          <a:srcRect/>
          <a:stretch>
            <a:fillRect/>
          </a:stretch>
        </p:blipFill>
        <p:spPr bwMode="auto">
          <a:xfrm>
            <a:off x="357166" y="357158"/>
            <a:ext cx="6056355" cy="3429024"/>
          </a:xfrm>
          <a:prstGeom prst="rect">
            <a:avLst/>
          </a:prstGeom>
          <a:noFill/>
        </p:spPr>
      </p:pic>
      <p:sp>
        <p:nvSpPr>
          <p:cNvPr id="33796" name="Rectangle 4"/>
          <p:cNvSpPr>
            <a:spLocks noChangeArrowheads="1"/>
          </p:cNvSpPr>
          <p:nvPr/>
        </p:nvSpPr>
        <p:spPr bwMode="auto">
          <a:xfrm>
            <a:off x="285728" y="4000496"/>
            <a:ext cx="90441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Oyuncaklar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2" descr="C:\Users\musa\Desktop\SİNCİK ANAOKULU FOTO\ipekyolu photo\ipekyolu\IMG-20141110-WA0018.jpg"/>
          <p:cNvPicPr>
            <a:picLocks noChangeAspect="1" noChangeArrowheads="1"/>
          </p:cNvPicPr>
          <p:nvPr/>
        </p:nvPicPr>
        <p:blipFill>
          <a:blip r:embed="rId3"/>
          <a:srcRect/>
          <a:stretch>
            <a:fillRect/>
          </a:stretch>
        </p:blipFill>
        <p:spPr bwMode="auto">
          <a:xfrm>
            <a:off x="3500438" y="4500562"/>
            <a:ext cx="3071858" cy="3786214"/>
          </a:xfrm>
          <a:prstGeom prst="rect">
            <a:avLst/>
          </a:prstGeom>
          <a:noFill/>
        </p:spPr>
      </p:pic>
      <p:pic>
        <p:nvPicPr>
          <p:cNvPr id="6" name="5 Resim" descr="C:\Users\musa\Desktop\SİNCİK ANAOKULU FOTO\ipekyolu photo\ipekyolu\20141111_094834.jpg"/>
          <p:cNvPicPr/>
          <p:nvPr/>
        </p:nvPicPr>
        <p:blipFill>
          <a:blip r:embed="rId4" cstate="print"/>
          <a:srcRect/>
          <a:stretch>
            <a:fillRect/>
          </a:stretch>
        </p:blipFill>
        <p:spPr bwMode="auto">
          <a:xfrm>
            <a:off x="428604" y="4500562"/>
            <a:ext cx="2928958" cy="378621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DD1AA135-B843-40BD-A648-9266C859F8A3}" type="slidenum">
              <a:rPr lang="tr-TR" smtClean="0"/>
              <a:pPr>
                <a:defRPr/>
              </a:pPr>
              <a:t>19</a:t>
            </a:fld>
            <a:endParaRPr lang="tr-TR"/>
          </a:p>
        </p:txBody>
      </p:sp>
      <p:pic>
        <p:nvPicPr>
          <p:cNvPr id="3" name="2 Resim"/>
          <p:cNvPicPr/>
          <p:nvPr/>
        </p:nvPicPr>
        <p:blipFill>
          <a:blip r:embed="rId2"/>
          <a:srcRect/>
          <a:stretch>
            <a:fillRect/>
          </a:stretch>
        </p:blipFill>
        <p:spPr bwMode="auto">
          <a:xfrm>
            <a:off x="357166" y="357158"/>
            <a:ext cx="6215106" cy="4929221"/>
          </a:xfrm>
          <a:prstGeom prst="rect">
            <a:avLst/>
          </a:prstGeom>
          <a:noFill/>
        </p:spPr>
      </p:pic>
      <p:pic>
        <p:nvPicPr>
          <p:cNvPr id="5" name="4 Resim" descr="C:\Users\musa\Desktop\SİNCİK ANAOKULU FOTO\ipekyolu photo\ipekyolu3\20141118_143341.jpg"/>
          <p:cNvPicPr/>
          <p:nvPr/>
        </p:nvPicPr>
        <p:blipFill>
          <a:blip r:embed="rId3"/>
          <a:srcRect/>
          <a:stretch>
            <a:fillRect/>
          </a:stretch>
        </p:blipFill>
        <p:spPr bwMode="auto">
          <a:xfrm>
            <a:off x="642918" y="5143504"/>
            <a:ext cx="2643206" cy="3429024"/>
          </a:xfrm>
          <a:prstGeom prst="rect">
            <a:avLst/>
          </a:prstGeom>
          <a:noFill/>
          <a:ln w="9525">
            <a:noFill/>
            <a:miter lim="800000"/>
            <a:headEnd/>
            <a:tailEnd/>
          </a:ln>
        </p:spPr>
      </p:pic>
      <p:sp>
        <p:nvSpPr>
          <p:cNvPr id="35845" name="Rectangle 5"/>
          <p:cNvSpPr>
            <a:spLocks noChangeArrowheads="1"/>
          </p:cNvSpPr>
          <p:nvPr/>
        </p:nvSpPr>
        <p:spPr bwMode="auto">
          <a:xfrm>
            <a:off x="642918" y="8643966"/>
            <a:ext cx="207167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Çocukla İletişim Semineri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C:\Users\musa\Desktop\SİNCİK ANAOKULU FOTO\ipekyolu photo\ipekyolu3\20141118_143331.jpg"/>
          <p:cNvPicPr/>
          <p:nvPr/>
        </p:nvPicPr>
        <p:blipFill>
          <a:blip r:embed="rId4"/>
          <a:srcRect/>
          <a:stretch>
            <a:fillRect/>
          </a:stretch>
        </p:blipFill>
        <p:spPr bwMode="auto">
          <a:xfrm>
            <a:off x="3500438" y="5143504"/>
            <a:ext cx="2857520" cy="34290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p:nvPr>
        </p:nvSpPr>
        <p:spPr/>
        <p:txBody>
          <a:bodyPr/>
          <a:lstStyle/>
          <a:p>
            <a:pPr eaLnBrk="1" hangingPunct="1"/>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
            </a:r>
            <a:br>
              <a:rPr lang="tr-TR" sz="2400" dirty="0" smtClean="0"/>
            </a:br>
            <a:r>
              <a:rPr lang="tr-TR" sz="2400" dirty="0" smtClean="0"/>
              <a:t>İlçe Milli Eğitim Müdürlüğü yeni yerine taşındı. </a:t>
            </a:r>
          </a:p>
        </p:txBody>
      </p:sp>
      <p:sp>
        <p:nvSpPr>
          <p:cNvPr id="15362" name="2 İçerik Yer Tutucusu"/>
          <p:cNvSpPr>
            <a:spLocks noGrp="1"/>
          </p:cNvSpPr>
          <p:nvPr>
            <p:ph idx="1"/>
          </p:nvPr>
        </p:nvSpPr>
        <p:spPr>
          <a:xfrm>
            <a:off x="285728" y="6643702"/>
            <a:ext cx="6172200" cy="863600"/>
          </a:xfrm>
        </p:spPr>
        <p:txBody>
          <a:bodyPr/>
          <a:lstStyle/>
          <a:p>
            <a:pPr eaLnBrk="1" hangingPunct="1">
              <a:buNone/>
            </a:pPr>
            <a:r>
              <a:rPr lang="tr-TR" sz="1800" dirty="0" smtClean="0"/>
              <a:t> </a:t>
            </a:r>
          </a:p>
        </p:txBody>
      </p:sp>
      <p:sp>
        <p:nvSpPr>
          <p:cNvPr id="4" name="3 Slayt Numarası Yer Tutucusu"/>
          <p:cNvSpPr>
            <a:spLocks noGrp="1"/>
          </p:cNvSpPr>
          <p:nvPr>
            <p:ph type="sldNum" sz="quarter" idx="12"/>
          </p:nvPr>
        </p:nvSpPr>
        <p:spPr/>
        <p:txBody>
          <a:bodyPr/>
          <a:lstStyle/>
          <a:p>
            <a:pPr>
              <a:defRPr/>
            </a:pPr>
            <a:fld id="{F5929CA8-6136-4AC8-B90B-AFB1A2C95AE7}" type="slidenum">
              <a:rPr lang="tr-TR"/>
              <a:pPr>
                <a:defRPr/>
              </a:pPr>
              <a:t>2</a:t>
            </a:fld>
            <a:endParaRPr lang="tr-TR"/>
          </a:p>
        </p:txBody>
      </p:sp>
      <p:grpSp>
        <p:nvGrpSpPr>
          <p:cNvPr id="15364" name="Grup 10"/>
          <p:cNvGrpSpPr>
            <a:grpSpLocks/>
          </p:cNvGrpSpPr>
          <p:nvPr/>
        </p:nvGrpSpPr>
        <p:grpSpPr bwMode="auto">
          <a:xfrm>
            <a:off x="0" y="0"/>
            <a:ext cx="6888163" cy="1155700"/>
            <a:chOff x="0" y="3994375"/>
            <a:chExt cx="6858000" cy="1155249"/>
          </a:xfrm>
        </p:grpSpPr>
        <p:pic>
          <p:nvPicPr>
            <p:cNvPr id="15366"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pic>
        <p:nvPicPr>
          <p:cNvPr id="1026" name="Picture 2" descr="20140630_092137"/>
          <p:cNvPicPr>
            <a:picLocks noChangeAspect="1" noChangeArrowheads="1"/>
          </p:cNvPicPr>
          <p:nvPr/>
        </p:nvPicPr>
        <p:blipFill>
          <a:blip r:embed="rId3" cstate="print"/>
          <a:srcRect/>
          <a:stretch>
            <a:fillRect/>
          </a:stretch>
        </p:blipFill>
        <p:spPr bwMode="auto">
          <a:xfrm>
            <a:off x="500042" y="2643174"/>
            <a:ext cx="6000792"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900" y="23813"/>
            <a:ext cx="6172200" cy="140493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tr-TR" sz="1100" b="1" u="sng" dirty="0" smtClean="0">
                <a:solidFill>
                  <a:srgbClr val="FFFFFF"/>
                </a:solidFill>
                <a:effectLst>
                  <a:outerShdw blurRad="38100" dist="38100" dir="2700000" algn="tl">
                    <a:srgbClr val="000000"/>
                  </a:outerShdw>
                </a:effectLst>
                <a:latin typeface="Times New Roman" pitchFamily="18" charset="0"/>
                <a:cs typeface="Times New Roman" pitchFamily="18" charset="0"/>
              </a:rPr>
              <a:t>KÖY ZİYARETLERİ</a:t>
            </a:r>
            <a:r>
              <a:rPr lang="tr-TR" sz="1100" dirty="0" smtClean="0">
                <a:solidFill>
                  <a:srgbClr val="FFFFFF"/>
                </a:solidFill>
                <a:latin typeface="Times New Roman" pitchFamily="18" charset="0"/>
                <a:cs typeface="Times New Roman" pitchFamily="18" charset="0"/>
              </a:rPr>
              <a:t/>
            </a:r>
            <a:br>
              <a:rPr lang="tr-TR" sz="1100" dirty="0" smtClean="0">
                <a:solidFill>
                  <a:srgbClr val="FFFFFF"/>
                </a:solidFill>
                <a:latin typeface="Times New Roman" pitchFamily="18" charset="0"/>
                <a:cs typeface="Times New Roman" pitchFamily="18" charset="0"/>
              </a:rPr>
            </a:br>
            <a:r>
              <a:rPr lang="tr-TR" sz="1200" dirty="0" smtClean="0">
                <a:solidFill>
                  <a:srgbClr val="FFFFFF"/>
                </a:solidFill>
                <a:latin typeface="Times New Roman" pitchFamily="18" charset="0"/>
                <a:cs typeface="Times New Roman" pitchFamily="18" charset="0"/>
              </a:rPr>
              <a:t>2014 </a:t>
            </a:r>
            <a:r>
              <a:rPr lang="tr-TR" sz="1200" dirty="0" smtClean="0">
                <a:solidFill>
                  <a:srgbClr val="FFFFFF"/>
                </a:solidFill>
                <a:latin typeface="Times New Roman" pitchFamily="18" charset="0"/>
                <a:cs typeface="Times New Roman" pitchFamily="18" charset="0"/>
              </a:rPr>
              <a:t>Yılında köylerimizi gezerek halkı eğitime dahil etmeye öğrenci-öğretmen ve veli-öğretmen ilişkilerinin daha sağlıklı daha verimli olmasına özen gösterdik. Geleceğin mimarları olan öğretmenlerimizin bu günün küçükleri yarının büyükleri olan öğrencilerimizin hayat şartlarını ve sıkıntılarını yerinde dinleyerek yarına sağlam  adımlarla yürümelerinin gayreti içerisindeki kararlılıklarına destek olduk ve destek olmaya devam edeceğiz.</a:t>
            </a:r>
            <a:r>
              <a:rPr lang="tr-TR" sz="1100" dirty="0" smtClean="0">
                <a:solidFill>
                  <a:srgbClr val="FFFFFF"/>
                </a:solidFill>
                <a:latin typeface="Times New Roman" pitchFamily="18" charset="0"/>
                <a:cs typeface="Times New Roman" pitchFamily="18" charset="0"/>
              </a:rPr>
              <a:t/>
            </a:r>
            <a:br>
              <a:rPr lang="tr-TR" sz="1100" dirty="0" smtClean="0">
                <a:solidFill>
                  <a:srgbClr val="FFFFFF"/>
                </a:solidFill>
                <a:latin typeface="Times New Roman" pitchFamily="18" charset="0"/>
                <a:cs typeface="Times New Roman" pitchFamily="18" charset="0"/>
              </a:rPr>
            </a:br>
            <a:endParaRPr lang="tr-TR" sz="1100" dirty="0" smtClean="0">
              <a:solidFill>
                <a:srgbClr val="FFFFFF"/>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466E6373-46CF-4ED5-8983-8F9EA1F69FAF}" type="slidenum">
              <a:rPr lang="tr-TR"/>
              <a:pPr>
                <a:defRPr/>
              </a:pPr>
              <a:t>20</a:t>
            </a:fld>
            <a:endParaRPr lang="tr-TR"/>
          </a:p>
        </p:txBody>
      </p:sp>
      <p:pic>
        <p:nvPicPr>
          <p:cNvPr id="5" name="4 Resim" descr="IMG_8098.jpg"/>
          <p:cNvPicPr>
            <a:picLocks noChangeAspect="1"/>
          </p:cNvPicPr>
          <p:nvPr/>
        </p:nvPicPr>
        <p:blipFill>
          <a:blip r:embed="rId2" cstate="print"/>
          <a:stretch>
            <a:fillRect/>
          </a:stretch>
        </p:blipFill>
        <p:spPr>
          <a:xfrm>
            <a:off x="357166" y="1571605"/>
            <a:ext cx="6215106" cy="3286148"/>
          </a:xfrm>
          <a:prstGeom prst="rect">
            <a:avLst/>
          </a:prstGeom>
        </p:spPr>
      </p:pic>
      <p:pic>
        <p:nvPicPr>
          <p:cNvPr id="6" name="5 Resim" descr="IMG_8065.jpg"/>
          <p:cNvPicPr>
            <a:picLocks noChangeAspect="1"/>
          </p:cNvPicPr>
          <p:nvPr/>
        </p:nvPicPr>
        <p:blipFill>
          <a:blip r:embed="rId3" cstate="print"/>
          <a:stretch>
            <a:fillRect/>
          </a:stretch>
        </p:blipFill>
        <p:spPr>
          <a:xfrm>
            <a:off x="357166" y="5072066"/>
            <a:ext cx="6143668" cy="37862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MG_8230.jpg"/>
          <p:cNvPicPr>
            <a:picLocks noGrp="1" noChangeAspect="1"/>
          </p:cNvPicPr>
          <p:nvPr>
            <p:ph idx="1"/>
          </p:nvPr>
        </p:nvPicPr>
        <p:blipFill>
          <a:blip r:embed="rId2" cstate="print"/>
          <a:stretch>
            <a:fillRect/>
          </a:stretch>
        </p:blipFill>
        <p:spPr>
          <a:xfrm>
            <a:off x="357166" y="571472"/>
            <a:ext cx="6172200" cy="4114800"/>
          </a:xfrm>
        </p:spPr>
      </p:pic>
      <p:sp>
        <p:nvSpPr>
          <p:cNvPr id="4" name="3 Slayt Numarası Yer Tutucusu"/>
          <p:cNvSpPr>
            <a:spLocks noGrp="1"/>
          </p:cNvSpPr>
          <p:nvPr>
            <p:ph type="sldNum" sz="quarter" idx="12"/>
          </p:nvPr>
        </p:nvSpPr>
        <p:spPr/>
        <p:txBody>
          <a:bodyPr/>
          <a:lstStyle/>
          <a:p>
            <a:pPr>
              <a:defRPr/>
            </a:pPr>
            <a:fld id="{5D2DE50F-0984-4CB9-82EB-ABF0B78C6DF4}" type="slidenum">
              <a:rPr lang="tr-TR" smtClean="0"/>
              <a:pPr>
                <a:defRPr/>
              </a:pPr>
              <a:t>21</a:t>
            </a:fld>
            <a:endParaRPr lang="tr-TR"/>
          </a:p>
        </p:txBody>
      </p:sp>
      <p:pic>
        <p:nvPicPr>
          <p:cNvPr id="6" name="5 Resim" descr="2015-01-14 14.34.48.jpg"/>
          <p:cNvPicPr>
            <a:picLocks noChangeAspect="1"/>
          </p:cNvPicPr>
          <p:nvPr/>
        </p:nvPicPr>
        <p:blipFill>
          <a:blip r:embed="rId3" cstate="print"/>
          <a:stretch>
            <a:fillRect/>
          </a:stretch>
        </p:blipFill>
        <p:spPr>
          <a:xfrm>
            <a:off x="357166" y="4786314"/>
            <a:ext cx="6215106" cy="4071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Başlık"/>
          <p:cNvSpPr>
            <a:spLocks noGrp="1"/>
          </p:cNvSpPr>
          <p:nvPr>
            <p:ph type="title"/>
          </p:nvPr>
        </p:nvSpPr>
        <p:spPr/>
        <p:txBody>
          <a:bodyPr/>
          <a:lstStyle/>
          <a:p>
            <a:pPr eaLnBrk="1" hangingPunct="1"/>
            <a:r>
              <a:rPr lang="tr-TR" smtClean="0"/>
              <a:t>Kadromuz</a:t>
            </a:r>
          </a:p>
        </p:txBody>
      </p:sp>
      <p:sp>
        <p:nvSpPr>
          <p:cNvPr id="4" name="3 Slayt Numarası Yer Tutucusu"/>
          <p:cNvSpPr>
            <a:spLocks noGrp="1"/>
          </p:cNvSpPr>
          <p:nvPr>
            <p:ph type="sldNum" sz="quarter" idx="12"/>
          </p:nvPr>
        </p:nvSpPr>
        <p:spPr/>
        <p:txBody>
          <a:bodyPr/>
          <a:lstStyle/>
          <a:p>
            <a:pPr>
              <a:defRPr/>
            </a:pPr>
            <a:fld id="{3AD36AC6-6650-4C5B-A99A-ABD1A117893E}" type="slidenum">
              <a:rPr lang="tr-TR"/>
              <a:pPr>
                <a:defRPr/>
              </a:pPr>
              <a:t>3</a:t>
            </a:fld>
            <a:endParaRPr lang="tr-TR" dirty="0"/>
          </a:p>
        </p:txBody>
      </p:sp>
      <p:grpSp>
        <p:nvGrpSpPr>
          <p:cNvPr id="16425" name="Grup 10"/>
          <p:cNvGrpSpPr>
            <a:grpSpLocks/>
          </p:cNvGrpSpPr>
          <p:nvPr/>
        </p:nvGrpSpPr>
        <p:grpSpPr bwMode="auto">
          <a:xfrm>
            <a:off x="-30163" y="0"/>
            <a:ext cx="6888163" cy="1155700"/>
            <a:chOff x="0" y="3994375"/>
            <a:chExt cx="6858000" cy="1155249"/>
          </a:xfrm>
        </p:grpSpPr>
        <p:pic>
          <p:nvPicPr>
            <p:cNvPr id="16512"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graphicFrame>
        <p:nvGraphicFramePr>
          <p:cNvPr id="9" name="8 Tablo"/>
          <p:cNvGraphicFramePr>
            <a:graphicFrameLocks noGrp="1"/>
          </p:cNvGraphicFramePr>
          <p:nvPr/>
        </p:nvGraphicFramePr>
        <p:xfrm>
          <a:off x="836613" y="1476370"/>
          <a:ext cx="5449906" cy="4452951"/>
        </p:xfrm>
        <a:graphic>
          <a:graphicData uri="http://schemas.openxmlformats.org/drawingml/2006/table">
            <a:tbl>
              <a:tblPr firstRow="1" bandRow="1">
                <a:tableStyleId>{5C22544A-7EE6-4342-B048-85BDC9FD1C3A}</a:tableStyleId>
              </a:tblPr>
              <a:tblGrid>
                <a:gridCol w="422837"/>
                <a:gridCol w="1644369"/>
                <a:gridCol w="751711"/>
                <a:gridCol w="704730"/>
                <a:gridCol w="1268513"/>
                <a:gridCol w="657746"/>
              </a:tblGrid>
              <a:tr h="588961">
                <a:tc>
                  <a:txBody>
                    <a:bodyPr/>
                    <a:lstStyle/>
                    <a:p>
                      <a:r>
                        <a:rPr lang="tr-TR" sz="1000" dirty="0" smtClean="0"/>
                        <a:t>S.N</a:t>
                      </a:r>
                      <a:endParaRPr lang="tr-TR" sz="1000" dirty="0"/>
                    </a:p>
                  </a:txBody>
                  <a:tcPr/>
                </a:tc>
                <a:tc>
                  <a:txBody>
                    <a:bodyPr/>
                    <a:lstStyle/>
                    <a:p>
                      <a:r>
                        <a:rPr lang="tr-TR" sz="1000" dirty="0" smtClean="0"/>
                        <a:t>KADRO UNVANI</a:t>
                      </a:r>
                      <a:endParaRPr lang="tr-TR" sz="1000" dirty="0"/>
                    </a:p>
                  </a:txBody>
                  <a:tcPr/>
                </a:tc>
                <a:tc>
                  <a:txBody>
                    <a:bodyPr/>
                    <a:lstStyle/>
                    <a:p>
                      <a:r>
                        <a:rPr lang="tr-TR" sz="1000" dirty="0" smtClean="0"/>
                        <a:t>NORM KADRO SAYISI</a:t>
                      </a:r>
                      <a:endParaRPr lang="tr-TR" sz="1000" dirty="0"/>
                    </a:p>
                  </a:txBody>
                  <a:tcPr/>
                </a:tc>
                <a:tc>
                  <a:txBody>
                    <a:bodyPr/>
                    <a:lstStyle/>
                    <a:p>
                      <a:r>
                        <a:rPr lang="tr-TR" sz="1000" dirty="0" smtClean="0"/>
                        <a:t>MEVCUT</a:t>
                      </a:r>
                      <a:endParaRPr lang="tr-TR" sz="1000" dirty="0"/>
                    </a:p>
                  </a:txBody>
                  <a:tcPr/>
                </a:tc>
                <a:tc>
                  <a:txBody>
                    <a:bodyPr/>
                    <a:lstStyle/>
                    <a:p>
                      <a:r>
                        <a:rPr lang="tr-TR" sz="1000" dirty="0" smtClean="0"/>
                        <a:t>GÖREVLENDİRME</a:t>
                      </a:r>
                      <a:endParaRPr lang="tr-TR" sz="1000" dirty="0"/>
                    </a:p>
                  </a:txBody>
                  <a:tcPr/>
                </a:tc>
                <a:tc>
                  <a:txBody>
                    <a:bodyPr/>
                    <a:lstStyle/>
                    <a:p>
                      <a:r>
                        <a:rPr lang="tr-TR" sz="1000" dirty="0" smtClean="0"/>
                        <a:t>EKSİK</a:t>
                      </a:r>
                      <a:endParaRPr lang="tr-TR" sz="1000" dirty="0"/>
                    </a:p>
                  </a:txBody>
                  <a:tcPr/>
                </a:tc>
              </a:tr>
              <a:tr h="376783">
                <a:tc>
                  <a:txBody>
                    <a:bodyPr/>
                    <a:lstStyle/>
                    <a:p>
                      <a:r>
                        <a:rPr lang="tr-TR" sz="1000" dirty="0" smtClean="0"/>
                        <a:t>1</a:t>
                      </a:r>
                      <a:endParaRPr lang="tr-TR" sz="1000" dirty="0"/>
                    </a:p>
                  </a:txBody>
                  <a:tcPr/>
                </a:tc>
                <a:tc>
                  <a:txBody>
                    <a:bodyPr/>
                    <a:lstStyle/>
                    <a:p>
                      <a:r>
                        <a:rPr lang="tr-TR" sz="1000" dirty="0" smtClean="0"/>
                        <a:t>İlçe  Milli Eğitim Müdürü</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c>
                  <a:txBody>
                    <a:bodyPr/>
                    <a:lstStyle/>
                    <a:p>
                      <a:endParaRPr lang="tr-TR" sz="1000" dirty="0"/>
                    </a:p>
                  </a:txBody>
                  <a:tcPr/>
                </a:tc>
              </a:tr>
              <a:tr h="299507">
                <a:tc>
                  <a:txBody>
                    <a:bodyPr/>
                    <a:lstStyle/>
                    <a:p>
                      <a:r>
                        <a:rPr lang="tr-TR" sz="1000" dirty="0" smtClean="0"/>
                        <a:t>2</a:t>
                      </a:r>
                      <a:endParaRPr lang="tr-TR" sz="1000" dirty="0"/>
                    </a:p>
                  </a:txBody>
                  <a:tcPr/>
                </a:tc>
                <a:tc>
                  <a:txBody>
                    <a:bodyPr/>
                    <a:lstStyle/>
                    <a:p>
                      <a:r>
                        <a:rPr lang="tr-TR" sz="1000" dirty="0" smtClean="0"/>
                        <a:t>Şube Müdürü</a:t>
                      </a:r>
                      <a:endParaRPr lang="tr-TR" sz="1000" dirty="0"/>
                    </a:p>
                  </a:txBody>
                  <a:tcPr/>
                </a:tc>
                <a:tc>
                  <a:txBody>
                    <a:bodyPr/>
                    <a:lstStyle/>
                    <a:p>
                      <a:r>
                        <a:rPr lang="tr-TR" sz="1000" dirty="0" smtClean="0"/>
                        <a:t>2</a:t>
                      </a:r>
                      <a:endParaRPr lang="tr-TR" sz="1000" dirty="0"/>
                    </a:p>
                  </a:txBody>
                  <a:tcPr/>
                </a:tc>
                <a:tc>
                  <a:txBody>
                    <a:bodyPr/>
                    <a:lstStyle/>
                    <a:p>
                      <a:r>
                        <a:rPr lang="tr-TR" sz="1000" dirty="0" smtClean="0"/>
                        <a:t>2</a:t>
                      </a:r>
                      <a:endParaRPr lang="tr-TR" sz="1000" dirty="0"/>
                    </a:p>
                  </a:txBody>
                  <a:tcPr/>
                </a:tc>
                <a:tc>
                  <a:txBody>
                    <a:bodyPr/>
                    <a:lstStyle/>
                    <a:p>
                      <a:r>
                        <a:rPr lang="tr-TR" sz="1000" dirty="0" smtClean="0"/>
                        <a:t>2</a:t>
                      </a:r>
                      <a:endParaRPr lang="tr-TR" sz="1000" dirty="0"/>
                    </a:p>
                  </a:txBody>
                  <a:tcPr/>
                </a:tc>
                <a:tc>
                  <a:txBody>
                    <a:bodyPr/>
                    <a:lstStyle/>
                    <a:p>
                      <a:endParaRPr lang="tr-TR" sz="1000" dirty="0"/>
                    </a:p>
                  </a:txBody>
                  <a:tcPr/>
                </a:tc>
              </a:tr>
              <a:tr h="299507">
                <a:tc>
                  <a:txBody>
                    <a:bodyPr/>
                    <a:lstStyle/>
                    <a:p>
                      <a:r>
                        <a:rPr lang="tr-TR" sz="1000" dirty="0" smtClean="0"/>
                        <a:t>3</a:t>
                      </a:r>
                      <a:endParaRPr lang="tr-TR" sz="1000" dirty="0"/>
                    </a:p>
                  </a:txBody>
                  <a:tcPr/>
                </a:tc>
                <a:tc>
                  <a:txBody>
                    <a:bodyPr/>
                    <a:lstStyle/>
                    <a:p>
                      <a:r>
                        <a:rPr lang="tr-TR" sz="1000" dirty="0" smtClean="0"/>
                        <a:t>Usta Öğretici</a:t>
                      </a:r>
                      <a:endParaRPr lang="tr-TR" sz="1000" dirty="0"/>
                    </a:p>
                  </a:txBody>
                  <a:tcPr/>
                </a:tc>
                <a:tc>
                  <a:txBody>
                    <a:bodyPr/>
                    <a:lstStyle/>
                    <a:p>
                      <a:r>
                        <a:rPr lang="tr-TR" sz="1000" dirty="0" smtClean="0"/>
                        <a:t>2</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2</a:t>
                      </a:r>
                      <a:endParaRPr lang="tr-TR" sz="1000" dirty="0"/>
                    </a:p>
                  </a:txBody>
                  <a:tcPr/>
                </a:tc>
              </a:tr>
              <a:tr h="261761">
                <a:tc>
                  <a:txBody>
                    <a:bodyPr/>
                    <a:lstStyle/>
                    <a:p>
                      <a:r>
                        <a:rPr lang="tr-TR" sz="1000" dirty="0" smtClean="0"/>
                        <a:t>4</a:t>
                      </a:r>
                      <a:endParaRPr lang="tr-TR" sz="1000" dirty="0"/>
                    </a:p>
                  </a:txBody>
                  <a:tcPr/>
                </a:tc>
                <a:tc>
                  <a:txBody>
                    <a:bodyPr/>
                    <a:lstStyle/>
                    <a:p>
                      <a:r>
                        <a:rPr lang="tr-TR" sz="1000" dirty="0" smtClean="0"/>
                        <a:t>Şef </a:t>
                      </a:r>
                      <a:endParaRPr lang="tr-TR" sz="1000" dirty="0"/>
                    </a:p>
                  </a:txBody>
                  <a:tcPr/>
                </a:tc>
                <a:tc>
                  <a:txBody>
                    <a:bodyPr/>
                    <a:lstStyle/>
                    <a:p>
                      <a:r>
                        <a:rPr lang="tr-TR" sz="1000" dirty="0" smtClean="0"/>
                        <a:t>6</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c>
                  <a:txBody>
                    <a:bodyPr/>
                    <a:lstStyle/>
                    <a:p>
                      <a:r>
                        <a:rPr lang="tr-TR" sz="1000" dirty="0" smtClean="0"/>
                        <a:t>6</a:t>
                      </a:r>
                      <a:endParaRPr lang="tr-TR" sz="1000" dirty="0"/>
                    </a:p>
                  </a:txBody>
                  <a:tcPr/>
                </a:tc>
              </a:tr>
              <a:tr h="261761">
                <a:tc>
                  <a:txBody>
                    <a:bodyPr/>
                    <a:lstStyle/>
                    <a:p>
                      <a:r>
                        <a:rPr lang="tr-TR" sz="1000" dirty="0" smtClean="0"/>
                        <a:t>5</a:t>
                      </a:r>
                      <a:endParaRPr lang="tr-TR" sz="1000" dirty="0"/>
                    </a:p>
                  </a:txBody>
                  <a:tcPr/>
                </a:tc>
                <a:tc>
                  <a:txBody>
                    <a:bodyPr/>
                    <a:lstStyle/>
                    <a:p>
                      <a:r>
                        <a:rPr lang="tr-TR" sz="1000" dirty="0" smtClean="0"/>
                        <a:t>Sayman (Döner Sermaye)</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1</a:t>
                      </a:r>
                      <a:endParaRPr lang="tr-TR" sz="1000" dirty="0"/>
                    </a:p>
                  </a:txBody>
                  <a:tcPr/>
                </a:tc>
              </a:tr>
              <a:tr h="261761">
                <a:tc>
                  <a:txBody>
                    <a:bodyPr/>
                    <a:lstStyle/>
                    <a:p>
                      <a:r>
                        <a:rPr lang="tr-TR" sz="1000" dirty="0" smtClean="0"/>
                        <a:t>6</a:t>
                      </a:r>
                      <a:endParaRPr lang="tr-TR" sz="1000" dirty="0"/>
                    </a:p>
                  </a:txBody>
                  <a:tcPr/>
                </a:tc>
                <a:tc>
                  <a:txBody>
                    <a:bodyPr/>
                    <a:lstStyle/>
                    <a:p>
                      <a:r>
                        <a:rPr lang="tr-TR" sz="1000" dirty="0" smtClean="0"/>
                        <a:t>Memur</a:t>
                      </a:r>
                      <a:endParaRPr lang="tr-TR" sz="1000" dirty="0"/>
                    </a:p>
                  </a:txBody>
                  <a:tcPr/>
                </a:tc>
                <a:tc>
                  <a:txBody>
                    <a:bodyPr/>
                    <a:lstStyle/>
                    <a:p>
                      <a:r>
                        <a:rPr lang="tr-TR" sz="1000" dirty="0" smtClean="0"/>
                        <a:t>7</a:t>
                      </a:r>
                      <a:endParaRPr lang="tr-TR" sz="1000" dirty="0"/>
                    </a:p>
                  </a:txBody>
                  <a:tcPr/>
                </a:tc>
                <a:tc>
                  <a:txBody>
                    <a:bodyPr/>
                    <a:lstStyle/>
                    <a:p>
                      <a:r>
                        <a:rPr lang="tr-TR" sz="1000" dirty="0" smtClean="0"/>
                        <a:t>3</a:t>
                      </a:r>
                      <a:endParaRPr lang="tr-TR" sz="1000" dirty="0"/>
                    </a:p>
                  </a:txBody>
                  <a:tcPr/>
                </a:tc>
                <a:tc>
                  <a:txBody>
                    <a:bodyPr/>
                    <a:lstStyle/>
                    <a:p>
                      <a:r>
                        <a:rPr lang="tr-TR" sz="1000" dirty="0" smtClean="0"/>
                        <a:t>0</a:t>
                      </a:r>
                      <a:endParaRPr lang="tr-TR" sz="1000" dirty="0"/>
                    </a:p>
                  </a:txBody>
                  <a:tcPr/>
                </a:tc>
                <a:tc>
                  <a:txBody>
                    <a:bodyPr/>
                    <a:lstStyle/>
                    <a:p>
                      <a:r>
                        <a:rPr lang="tr-TR" sz="1000" dirty="0" smtClean="0"/>
                        <a:t>4</a:t>
                      </a:r>
                      <a:endParaRPr lang="tr-TR" sz="1000" dirty="0"/>
                    </a:p>
                  </a:txBody>
                  <a:tcPr/>
                </a:tc>
              </a:tr>
              <a:tr h="270583">
                <a:tc>
                  <a:txBody>
                    <a:bodyPr/>
                    <a:lstStyle/>
                    <a:p>
                      <a:r>
                        <a:rPr lang="tr-TR" sz="1000" dirty="0" smtClean="0"/>
                        <a:t>7</a:t>
                      </a:r>
                      <a:endParaRPr lang="tr-TR" sz="1000" dirty="0"/>
                    </a:p>
                  </a:txBody>
                  <a:tcPr/>
                </a:tc>
                <a:tc>
                  <a:txBody>
                    <a:bodyPr/>
                    <a:lstStyle/>
                    <a:p>
                      <a:r>
                        <a:rPr lang="tr-TR" sz="1000" dirty="0" smtClean="0"/>
                        <a:t>V.H.K</a:t>
                      </a:r>
                      <a:r>
                        <a:rPr lang="tr-TR" sz="1000" baseline="0" dirty="0" smtClean="0"/>
                        <a:t> İşletmeni</a:t>
                      </a:r>
                      <a:endParaRPr lang="tr-TR" sz="1000" dirty="0"/>
                    </a:p>
                  </a:txBody>
                  <a:tcPr/>
                </a:tc>
                <a:tc>
                  <a:txBody>
                    <a:bodyPr/>
                    <a:lstStyle/>
                    <a:p>
                      <a:r>
                        <a:rPr lang="tr-TR" sz="1000" dirty="0" smtClean="0"/>
                        <a:t>7</a:t>
                      </a:r>
                      <a:endParaRPr lang="tr-TR" sz="1000" dirty="0"/>
                    </a:p>
                  </a:txBody>
                  <a:tcPr/>
                </a:tc>
                <a:tc>
                  <a:txBody>
                    <a:bodyPr/>
                    <a:lstStyle/>
                    <a:p>
                      <a:r>
                        <a:rPr lang="tr-TR" sz="1000" dirty="0" smtClean="0"/>
                        <a:t>2</a:t>
                      </a:r>
                      <a:endParaRPr lang="tr-TR" sz="1000" dirty="0"/>
                    </a:p>
                  </a:txBody>
                  <a:tcPr/>
                </a:tc>
                <a:tc>
                  <a:txBody>
                    <a:bodyPr/>
                    <a:lstStyle/>
                    <a:p>
                      <a:r>
                        <a:rPr lang="tr-TR" sz="1000" dirty="0" smtClean="0"/>
                        <a:t>0</a:t>
                      </a:r>
                      <a:endParaRPr lang="tr-TR" sz="1000" dirty="0"/>
                    </a:p>
                  </a:txBody>
                  <a:tcPr/>
                </a:tc>
                <a:tc>
                  <a:txBody>
                    <a:bodyPr/>
                    <a:lstStyle/>
                    <a:p>
                      <a:r>
                        <a:rPr lang="tr-TR" sz="1000" dirty="0" smtClean="0"/>
                        <a:t>5</a:t>
                      </a:r>
                      <a:endParaRPr lang="tr-TR" sz="1000" dirty="0"/>
                    </a:p>
                  </a:txBody>
                  <a:tcPr/>
                </a:tc>
              </a:tr>
              <a:tr h="261761">
                <a:tc>
                  <a:txBody>
                    <a:bodyPr/>
                    <a:lstStyle/>
                    <a:p>
                      <a:r>
                        <a:rPr lang="tr-TR" sz="1000" dirty="0" smtClean="0"/>
                        <a:t>8</a:t>
                      </a:r>
                      <a:endParaRPr lang="tr-TR" sz="1000" dirty="0"/>
                    </a:p>
                  </a:txBody>
                  <a:tcPr/>
                </a:tc>
                <a:tc>
                  <a:txBody>
                    <a:bodyPr/>
                    <a:lstStyle/>
                    <a:p>
                      <a:r>
                        <a:rPr lang="tr-TR" sz="1000" dirty="0" smtClean="0"/>
                        <a:t>Şoför</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c>
                  <a:txBody>
                    <a:bodyPr/>
                    <a:lstStyle/>
                    <a:p>
                      <a:r>
                        <a:rPr lang="tr-TR" sz="1000" dirty="0" smtClean="0"/>
                        <a:t>1</a:t>
                      </a:r>
                      <a:endParaRPr lang="tr-TR" sz="1000" dirty="0"/>
                    </a:p>
                  </a:txBody>
                  <a:tcPr/>
                </a:tc>
              </a:tr>
              <a:tr h="261761">
                <a:tc>
                  <a:txBody>
                    <a:bodyPr/>
                    <a:lstStyle/>
                    <a:p>
                      <a:r>
                        <a:rPr lang="tr-TR" sz="1000" dirty="0" smtClean="0"/>
                        <a:t>9</a:t>
                      </a:r>
                      <a:endParaRPr lang="tr-TR" sz="1000" dirty="0"/>
                    </a:p>
                  </a:txBody>
                  <a:tcPr/>
                </a:tc>
                <a:tc>
                  <a:txBody>
                    <a:bodyPr/>
                    <a:lstStyle/>
                    <a:p>
                      <a:r>
                        <a:rPr lang="tr-TR" sz="1000" dirty="0" smtClean="0"/>
                        <a:t>Hemşire</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1</a:t>
                      </a:r>
                      <a:endParaRPr lang="tr-TR" sz="1000" dirty="0"/>
                    </a:p>
                  </a:txBody>
                  <a:tcPr/>
                </a:tc>
              </a:tr>
              <a:tr h="261761">
                <a:tc>
                  <a:txBody>
                    <a:bodyPr/>
                    <a:lstStyle/>
                    <a:p>
                      <a:r>
                        <a:rPr lang="tr-TR" sz="1000" dirty="0" smtClean="0"/>
                        <a:t>10</a:t>
                      </a:r>
                      <a:endParaRPr lang="tr-TR" sz="1000" dirty="0"/>
                    </a:p>
                  </a:txBody>
                  <a:tcPr/>
                </a:tc>
                <a:tc>
                  <a:txBody>
                    <a:bodyPr/>
                    <a:lstStyle/>
                    <a:p>
                      <a:r>
                        <a:rPr lang="tr-TR" sz="1000" dirty="0" smtClean="0"/>
                        <a:t>Teknisyen(THS)</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1</a:t>
                      </a:r>
                      <a:endParaRPr lang="tr-TR" sz="1000" dirty="0"/>
                    </a:p>
                  </a:txBody>
                  <a:tcPr/>
                </a:tc>
              </a:tr>
              <a:tr h="261761">
                <a:tc>
                  <a:txBody>
                    <a:bodyPr/>
                    <a:lstStyle/>
                    <a:p>
                      <a:r>
                        <a:rPr lang="tr-TR" sz="1000" dirty="0" smtClean="0"/>
                        <a:t>11</a:t>
                      </a:r>
                      <a:endParaRPr lang="tr-TR" sz="1000" dirty="0"/>
                    </a:p>
                  </a:txBody>
                  <a:tcPr/>
                </a:tc>
                <a:tc>
                  <a:txBody>
                    <a:bodyPr/>
                    <a:lstStyle/>
                    <a:p>
                      <a:r>
                        <a:rPr lang="tr-TR" sz="1000" dirty="0" smtClean="0"/>
                        <a:t>Hizmetli Memur</a:t>
                      </a:r>
                      <a:endParaRPr lang="tr-TR" sz="1000" dirty="0"/>
                    </a:p>
                  </a:txBody>
                  <a:tcPr/>
                </a:tc>
                <a:tc>
                  <a:txBody>
                    <a:bodyPr/>
                    <a:lstStyle/>
                    <a:p>
                      <a:r>
                        <a:rPr lang="tr-TR" sz="1000" dirty="0" smtClean="0"/>
                        <a:t>9</a:t>
                      </a:r>
                      <a:endParaRPr lang="tr-TR" sz="1000" dirty="0"/>
                    </a:p>
                  </a:txBody>
                  <a:tcPr/>
                </a:tc>
                <a:tc>
                  <a:txBody>
                    <a:bodyPr/>
                    <a:lstStyle/>
                    <a:p>
                      <a:r>
                        <a:rPr lang="tr-TR" sz="1000" dirty="0" smtClean="0"/>
                        <a:t>5</a:t>
                      </a:r>
                      <a:endParaRPr lang="tr-TR" sz="1000" dirty="0"/>
                    </a:p>
                  </a:txBody>
                  <a:tcPr/>
                </a:tc>
                <a:tc>
                  <a:txBody>
                    <a:bodyPr/>
                    <a:lstStyle/>
                    <a:p>
                      <a:r>
                        <a:rPr lang="tr-TR" sz="1000" dirty="0" smtClean="0"/>
                        <a:t>1</a:t>
                      </a:r>
                      <a:endParaRPr lang="tr-TR" sz="1000" dirty="0"/>
                    </a:p>
                  </a:txBody>
                  <a:tcPr/>
                </a:tc>
                <a:tc>
                  <a:txBody>
                    <a:bodyPr/>
                    <a:lstStyle/>
                    <a:p>
                      <a:r>
                        <a:rPr lang="tr-TR" sz="1000" dirty="0" smtClean="0"/>
                        <a:t>5</a:t>
                      </a:r>
                      <a:endParaRPr lang="tr-TR" sz="1000" dirty="0"/>
                    </a:p>
                  </a:txBody>
                  <a:tcPr/>
                </a:tc>
              </a:tr>
              <a:tr h="261761">
                <a:tc>
                  <a:txBody>
                    <a:bodyPr/>
                    <a:lstStyle/>
                    <a:p>
                      <a:r>
                        <a:rPr lang="tr-TR" sz="1000" dirty="0" smtClean="0"/>
                        <a:t>12</a:t>
                      </a:r>
                      <a:endParaRPr lang="tr-TR" sz="1000" dirty="0"/>
                    </a:p>
                  </a:txBody>
                  <a:tcPr/>
                </a:tc>
                <a:tc>
                  <a:txBody>
                    <a:bodyPr/>
                    <a:lstStyle/>
                    <a:p>
                      <a:r>
                        <a:rPr lang="tr-TR" sz="1000" dirty="0" smtClean="0"/>
                        <a:t>Aşçı</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r>
              <a:tr h="261761">
                <a:tc>
                  <a:txBody>
                    <a:bodyPr/>
                    <a:lstStyle/>
                    <a:p>
                      <a:r>
                        <a:rPr lang="tr-TR" sz="1000" dirty="0" smtClean="0"/>
                        <a:t>13</a:t>
                      </a:r>
                      <a:endParaRPr lang="tr-TR" sz="1000" dirty="0"/>
                    </a:p>
                  </a:txBody>
                  <a:tcPr/>
                </a:tc>
                <a:tc>
                  <a:txBody>
                    <a:bodyPr/>
                    <a:lstStyle/>
                    <a:p>
                      <a:r>
                        <a:rPr lang="tr-TR" sz="1000" dirty="0" smtClean="0"/>
                        <a:t>Kaloriferci</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1</a:t>
                      </a:r>
                      <a:endParaRPr lang="tr-TR" sz="1000" dirty="0"/>
                    </a:p>
                  </a:txBody>
                  <a:tcPr/>
                </a:tc>
              </a:tr>
              <a:tr h="261761">
                <a:tc>
                  <a:txBody>
                    <a:bodyPr/>
                    <a:lstStyle/>
                    <a:p>
                      <a:r>
                        <a:rPr lang="tr-TR" sz="1000" dirty="0" smtClean="0"/>
                        <a:t>14</a:t>
                      </a:r>
                      <a:endParaRPr lang="tr-TR" sz="1000" dirty="0"/>
                    </a:p>
                  </a:txBody>
                  <a:tcPr/>
                </a:tc>
                <a:tc>
                  <a:txBody>
                    <a:bodyPr/>
                    <a:lstStyle/>
                    <a:p>
                      <a:r>
                        <a:rPr lang="tr-TR" sz="1000" dirty="0" smtClean="0"/>
                        <a:t>Bekçi</a:t>
                      </a:r>
                      <a:endParaRPr lang="tr-TR" sz="1000" dirty="0"/>
                    </a:p>
                  </a:txBody>
                  <a:tcPr/>
                </a:tc>
                <a:tc>
                  <a:txBody>
                    <a:bodyPr/>
                    <a:lstStyle/>
                    <a:p>
                      <a:r>
                        <a:rPr lang="tr-TR" sz="1000" dirty="0" smtClean="0"/>
                        <a:t>1</a:t>
                      </a:r>
                      <a:endParaRPr lang="tr-TR" sz="1000" dirty="0"/>
                    </a:p>
                  </a:txBody>
                  <a:tcPr/>
                </a:tc>
                <a:tc>
                  <a:txBody>
                    <a:bodyPr/>
                    <a:lstStyle/>
                    <a:p>
                      <a:r>
                        <a:rPr lang="tr-TR" sz="1000" dirty="0" smtClean="0"/>
                        <a:t>0</a:t>
                      </a:r>
                      <a:endParaRPr lang="tr-TR" sz="1000" dirty="0"/>
                    </a:p>
                  </a:txBody>
                  <a:tcPr/>
                </a:tc>
                <a:tc>
                  <a:txBody>
                    <a:bodyPr/>
                    <a:lstStyle/>
                    <a:p>
                      <a:r>
                        <a:rPr lang="tr-TR" sz="1000" dirty="0" smtClean="0"/>
                        <a:t>0</a:t>
                      </a:r>
                      <a:endParaRPr lang="tr-TR" sz="1000" dirty="0"/>
                    </a:p>
                  </a:txBody>
                  <a:tcPr/>
                </a:tc>
                <a:tc>
                  <a:txBody>
                    <a:bodyPr/>
                    <a:lstStyle/>
                    <a:p>
                      <a:r>
                        <a:rPr lang="tr-TR" sz="1000" dirty="0" smtClean="0"/>
                        <a:t>1</a:t>
                      </a:r>
                      <a:endParaRPr lang="tr-TR" sz="1000" dirty="0"/>
                    </a:p>
                  </a:txBody>
                  <a:tcPr/>
                </a:tc>
              </a:tr>
            </a:tbl>
          </a:graphicData>
        </a:graphic>
      </p:graphicFrame>
      <p:graphicFrame>
        <p:nvGraphicFramePr>
          <p:cNvPr id="16781" name="Group 397"/>
          <p:cNvGraphicFramePr>
            <a:graphicFrameLocks noGrp="1"/>
          </p:cNvGraphicFramePr>
          <p:nvPr/>
        </p:nvGraphicFramePr>
        <p:xfrm>
          <a:off x="500043" y="6357950"/>
          <a:ext cx="5907108" cy="2286000"/>
        </p:xfrm>
        <a:graphic>
          <a:graphicData uri="http://schemas.openxmlformats.org/drawingml/2006/table">
            <a:tbl>
              <a:tblPr/>
              <a:tblGrid>
                <a:gridCol w="1979563"/>
                <a:gridCol w="533534"/>
                <a:gridCol w="1037151"/>
                <a:gridCol w="942412"/>
                <a:gridCol w="1414448"/>
              </a:tblGrid>
              <a:tr h="4257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Eğitim Biriminin Adı</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Şehir Merkezi</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Belde ve K</a:t>
                      </a:r>
                      <a:r>
                        <a:rPr kumimoji="0" lang="tr-TR" sz="1200" b="1" i="0" u="none" strike="noStrike" cap="none" normalizeH="0" baseline="0" dirty="0" smtClean="0">
                          <a:ln>
                            <a:noFill/>
                          </a:ln>
                          <a:solidFill>
                            <a:schemeClr val="tx1"/>
                          </a:solidFill>
                          <a:effectLst/>
                          <a:latin typeface="Arial"/>
                          <a:ea typeface="Calibri" pitchFamily="34" charset="0"/>
                          <a:cs typeface="Times New Roman" pitchFamily="18" charset="0"/>
                        </a:rPr>
                        <a:t>ö</a:t>
                      </a: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yler</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Toplam Okul Sayısı</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Toplam </a:t>
                      </a:r>
                      <a:r>
                        <a:rPr kumimoji="0" lang="tr-TR" sz="1200" b="1" i="0" u="none" strike="noStrike" cap="none" normalizeH="0" baseline="0" smtClean="0">
                          <a:ln>
                            <a:noFill/>
                          </a:ln>
                          <a:solidFill>
                            <a:schemeClr val="tx1"/>
                          </a:solidFill>
                          <a:effectLst/>
                          <a:latin typeface="Arial"/>
                          <a:ea typeface="Calibri" pitchFamily="34" charset="0"/>
                          <a:cs typeface="Times New Roman" pitchFamily="18" charset="0"/>
                        </a:rPr>
                        <a:t>Ö</a:t>
                      </a:r>
                      <a:r>
                        <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ğrenci Sayısı</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1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Okul </a:t>
                      </a:r>
                      <a:r>
                        <a:rPr kumimoji="0" lang="tr-TR" sz="1200" b="0" i="0" u="none" strike="noStrike" cap="none" normalizeH="0" baseline="0" smtClean="0">
                          <a:ln>
                            <a:noFill/>
                          </a:ln>
                          <a:solidFill>
                            <a:schemeClr val="tx1"/>
                          </a:solidFill>
                          <a:effectLst/>
                          <a:latin typeface="Arial"/>
                          <a:ea typeface="Calibri" pitchFamily="34" charset="0"/>
                          <a:cs typeface="Times New Roman" pitchFamily="18" charset="0"/>
                        </a:rPr>
                        <a:t>Ö</a:t>
                      </a: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ncesi </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7(Anasınıfı)</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188</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42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İlkokul </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1106</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36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Birleştirilmiş Sınıflı İlkokul</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490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42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Ortaokul </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1562</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421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Lise  </a:t>
                      </a:r>
                      <a:endParaRPr kumimoji="0" lang="tr-TR"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930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421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TOPLAM</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50</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58</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4276</a:t>
                      </a:r>
                      <a:endParaRPr kumimoji="0" lang="tr-TR" sz="1800" b="0" i="0" u="none" strike="noStrike" cap="none" normalizeH="0" baseline="0" dirty="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a:spLocks noGrp="1"/>
          </p:cNvSpPr>
          <p:nvPr>
            <p:ph type="title"/>
          </p:nvPr>
        </p:nvSpPr>
        <p:spPr/>
        <p:txBody>
          <a:bodyPr/>
          <a:lstStyle/>
          <a:p>
            <a:pPr eaLnBrk="1" hangingPunct="1"/>
            <a:r>
              <a:rPr lang="tr-TR" smtClean="0"/>
              <a:t>Öğrenci Durumu</a:t>
            </a:r>
          </a:p>
        </p:txBody>
      </p:sp>
      <p:graphicFrame>
        <p:nvGraphicFramePr>
          <p:cNvPr id="11" name="3 İçerik Yer Tutucusu"/>
          <p:cNvGraphicFramePr>
            <a:graphicFrameLocks noGrp="1"/>
          </p:cNvGraphicFramePr>
          <p:nvPr>
            <p:ph idx="1"/>
          </p:nvPr>
        </p:nvGraphicFramePr>
        <p:xfrm>
          <a:off x="457200" y="1600200"/>
          <a:ext cx="5996135" cy="3154792"/>
        </p:xfrm>
        <a:graphic>
          <a:graphicData uri="http://schemas.openxmlformats.org/drawingml/2006/table">
            <a:tbl>
              <a:tblPr firstRow="1" bandRow="1">
                <a:tableStyleId>{5C22544A-7EE6-4342-B048-85BDC9FD1C3A}</a:tableStyleId>
              </a:tblPr>
              <a:tblGrid>
                <a:gridCol w="1742807"/>
                <a:gridCol w="1025582"/>
                <a:gridCol w="1055224"/>
                <a:gridCol w="943487"/>
                <a:gridCol w="1229035"/>
              </a:tblGrid>
              <a:tr h="1271661">
                <a:tc>
                  <a:txBody>
                    <a:bodyPr/>
                    <a:lstStyle/>
                    <a:p>
                      <a:pPr algn="ctr"/>
                      <a:r>
                        <a:rPr lang="tr-TR" dirty="0" smtClean="0"/>
                        <a:t>OKULLAR</a:t>
                      </a:r>
                      <a:endParaRPr lang="tr-TR" dirty="0"/>
                    </a:p>
                  </a:txBody>
                  <a:tcPr anchor="ctr"/>
                </a:tc>
                <a:tc>
                  <a:txBody>
                    <a:bodyPr/>
                    <a:lstStyle/>
                    <a:p>
                      <a:pPr algn="ctr"/>
                      <a:r>
                        <a:rPr lang="tr-TR" sz="1600" dirty="0" smtClean="0"/>
                        <a:t>OKUL</a:t>
                      </a:r>
                      <a:r>
                        <a:rPr lang="tr-TR" sz="1600" baseline="0" dirty="0" smtClean="0"/>
                        <a:t> SAYISI</a:t>
                      </a:r>
                      <a:endParaRPr lang="tr-TR" sz="1600" dirty="0"/>
                    </a:p>
                  </a:txBody>
                  <a:tcPr anchor="ctr"/>
                </a:tc>
                <a:tc>
                  <a:txBody>
                    <a:bodyPr/>
                    <a:lstStyle/>
                    <a:p>
                      <a:pPr algn="ctr"/>
                      <a:r>
                        <a:rPr lang="tr-TR" sz="1600" dirty="0" smtClean="0"/>
                        <a:t>ÖĞRENCİ</a:t>
                      </a:r>
                      <a:r>
                        <a:rPr lang="tr-TR" sz="1600" baseline="0" dirty="0" smtClean="0"/>
                        <a:t> </a:t>
                      </a:r>
                      <a:r>
                        <a:rPr lang="tr-TR" sz="1600" dirty="0" smtClean="0"/>
                        <a:t> SAYISI</a:t>
                      </a:r>
                      <a:endParaRPr lang="tr-TR" sz="1600" dirty="0"/>
                    </a:p>
                  </a:txBody>
                  <a:tcPr anchor="ctr"/>
                </a:tc>
                <a:tc>
                  <a:txBody>
                    <a:bodyPr/>
                    <a:lstStyle/>
                    <a:p>
                      <a:pPr algn="ctr"/>
                      <a:r>
                        <a:rPr lang="tr-TR" sz="1600" dirty="0" smtClean="0"/>
                        <a:t>DERSLİK SAYISI</a:t>
                      </a:r>
                      <a:endParaRPr lang="tr-TR" sz="1600" dirty="0"/>
                    </a:p>
                  </a:txBody>
                  <a:tcPr anchor="ctr"/>
                </a:tc>
                <a:tc>
                  <a:txBody>
                    <a:bodyPr/>
                    <a:lstStyle/>
                    <a:p>
                      <a:pPr algn="ctr"/>
                      <a:r>
                        <a:rPr lang="tr-TR" sz="1600" dirty="0" smtClean="0"/>
                        <a:t>DERSLİK BAŞINA DÜŞEN ÖĞRENCİ SAYISI</a:t>
                      </a:r>
                      <a:endParaRPr lang="tr-TR" sz="1600" dirty="0"/>
                    </a:p>
                  </a:txBody>
                  <a:tcPr anchor="ctr"/>
                </a:tc>
              </a:tr>
              <a:tr h="461038">
                <a:tc>
                  <a:txBody>
                    <a:bodyPr/>
                    <a:lstStyle/>
                    <a:p>
                      <a:pPr algn="ctr"/>
                      <a:r>
                        <a:rPr lang="tr-TR" sz="1100" dirty="0" smtClean="0"/>
                        <a:t>NORMAL EĞİTİM YAPAN ORTAOKULLAR</a:t>
                      </a:r>
                      <a:endParaRPr lang="tr-TR" sz="1100" dirty="0"/>
                    </a:p>
                  </a:txBody>
                  <a:tcPr anchor="ctr"/>
                </a:tc>
                <a:tc>
                  <a:txBody>
                    <a:bodyPr/>
                    <a:lstStyle/>
                    <a:p>
                      <a:pPr algn="ctr"/>
                      <a:r>
                        <a:rPr lang="tr-TR" sz="1100" dirty="0" smtClean="0"/>
                        <a:t>10</a:t>
                      </a:r>
                      <a:endParaRPr lang="tr-TR" sz="1100" dirty="0"/>
                    </a:p>
                  </a:txBody>
                  <a:tcPr anchor="ctr"/>
                </a:tc>
                <a:tc>
                  <a:txBody>
                    <a:bodyPr/>
                    <a:lstStyle/>
                    <a:p>
                      <a:pPr algn="ctr"/>
                      <a:r>
                        <a:rPr lang="tr-TR" sz="1100" dirty="0" smtClean="0"/>
                        <a:t>1165</a:t>
                      </a:r>
                      <a:endParaRPr lang="tr-TR" sz="1100" dirty="0"/>
                    </a:p>
                  </a:txBody>
                  <a:tcPr anchor="ctr"/>
                </a:tc>
                <a:tc>
                  <a:txBody>
                    <a:bodyPr/>
                    <a:lstStyle/>
                    <a:p>
                      <a:pPr algn="ctr"/>
                      <a:r>
                        <a:rPr lang="tr-TR" sz="1100" dirty="0" smtClean="0"/>
                        <a:t>72</a:t>
                      </a:r>
                      <a:endParaRPr lang="tr-TR" sz="1100" dirty="0"/>
                    </a:p>
                  </a:txBody>
                  <a:tcPr anchor="ctr"/>
                </a:tc>
                <a:tc>
                  <a:txBody>
                    <a:bodyPr/>
                    <a:lstStyle/>
                    <a:p>
                      <a:pPr algn="ctr"/>
                      <a:r>
                        <a:rPr lang="tr-TR" sz="1100" dirty="0" smtClean="0"/>
                        <a:t>22</a:t>
                      </a:r>
                      <a:endParaRPr lang="tr-TR" sz="1100" dirty="0"/>
                    </a:p>
                  </a:txBody>
                  <a:tcPr anchor="ctr"/>
                </a:tc>
              </a:tr>
              <a:tr h="461038">
                <a:tc>
                  <a:txBody>
                    <a:bodyPr/>
                    <a:lstStyle/>
                    <a:p>
                      <a:pPr algn="ctr"/>
                      <a:r>
                        <a:rPr lang="tr-TR" sz="1100" dirty="0" smtClean="0"/>
                        <a:t>İKİLİ EĞİTİM YAPAN ORTAOKULLAR</a:t>
                      </a:r>
                      <a:endParaRPr lang="tr-TR" sz="1100" dirty="0"/>
                    </a:p>
                  </a:txBody>
                  <a:tcPr anchor="ctr"/>
                </a:tc>
                <a:tc>
                  <a:txBody>
                    <a:bodyPr/>
                    <a:lstStyle/>
                    <a:p>
                      <a:pPr algn="ctr"/>
                      <a:r>
                        <a:rPr lang="tr-TR" sz="1100" dirty="0" smtClean="0"/>
                        <a:t>1</a:t>
                      </a:r>
                      <a:endParaRPr lang="tr-TR" sz="1100" dirty="0"/>
                    </a:p>
                  </a:txBody>
                  <a:tcPr anchor="ctr"/>
                </a:tc>
                <a:tc>
                  <a:txBody>
                    <a:bodyPr/>
                    <a:lstStyle/>
                    <a:p>
                      <a:pPr algn="ctr"/>
                      <a:r>
                        <a:rPr lang="tr-TR" sz="1100" dirty="0" smtClean="0"/>
                        <a:t>177</a:t>
                      </a:r>
                      <a:endParaRPr lang="tr-TR" sz="1100" dirty="0"/>
                    </a:p>
                  </a:txBody>
                  <a:tcPr anchor="ctr"/>
                </a:tc>
                <a:tc>
                  <a:txBody>
                    <a:bodyPr/>
                    <a:lstStyle/>
                    <a:p>
                      <a:pPr algn="ctr"/>
                      <a:r>
                        <a:rPr lang="tr-TR" sz="1100" dirty="0" smtClean="0"/>
                        <a:t>8</a:t>
                      </a:r>
                      <a:endParaRPr lang="tr-TR" sz="1100" dirty="0"/>
                    </a:p>
                  </a:txBody>
                  <a:tcPr anchor="ctr"/>
                </a:tc>
                <a:tc>
                  <a:txBody>
                    <a:bodyPr/>
                    <a:lstStyle/>
                    <a:p>
                      <a:pPr algn="ctr"/>
                      <a:r>
                        <a:rPr lang="tr-TR" sz="1100" dirty="0" smtClean="0"/>
                        <a:t>23</a:t>
                      </a:r>
                      <a:endParaRPr lang="tr-TR" sz="1100" dirty="0"/>
                    </a:p>
                  </a:txBody>
                  <a:tcPr anchor="ctr"/>
                </a:tc>
              </a:tr>
              <a:tr h="461038">
                <a:tc>
                  <a:txBody>
                    <a:bodyPr/>
                    <a:lstStyle/>
                    <a:p>
                      <a:pPr algn="ctr"/>
                      <a:r>
                        <a:rPr lang="tr-TR" sz="1100" dirty="0" smtClean="0"/>
                        <a:t>İMAM HATİP ORTAOKULU</a:t>
                      </a:r>
                      <a:endParaRPr lang="tr-TR" sz="1100" dirty="0"/>
                    </a:p>
                  </a:txBody>
                  <a:tcPr anchor="ctr"/>
                </a:tc>
                <a:tc>
                  <a:txBody>
                    <a:bodyPr/>
                    <a:lstStyle/>
                    <a:p>
                      <a:pPr algn="ctr"/>
                      <a:r>
                        <a:rPr lang="tr-TR" sz="1100" dirty="0" smtClean="0"/>
                        <a:t>1</a:t>
                      </a:r>
                      <a:endParaRPr lang="tr-TR" sz="1100" dirty="0"/>
                    </a:p>
                  </a:txBody>
                  <a:tcPr anchor="ctr"/>
                </a:tc>
                <a:tc>
                  <a:txBody>
                    <a:bodyPr/>
                    <a:lstStyle/>
                    <a:p>
                      <a:pPr algn="ctr"/>
                      <a:r>
                        <a:rPr lang="tr-TR" sz="1100" dirty="0" smtClean="0"/>
                        <a:t>219</a:t>
                      </a:r>
                      <a:endParaRPr lang="tr-TR" sz="1100" dirty="0"/>
                    </a:p>
                  </a:txBody>
                  <a:tcPr anchor="ctr"/>
                </a:tc>
                <a:tc>
                  <a:txBody>
                    <a:bodyPr/>
                    <a:lstStyle/>
                    <a:p>
                      <a:pPr algn="ctr"/>
                      <a:r>
                        <a:rPr lang="tr-TR" sz="1100" dirty="0" smtClean="0"/>
                        <a:t>10</a:t>
                      </a:r>
                      <a:endParaRPr lang="tr-TR" sz="1100" dirty="0"/>
                    </a:p>
                  </a:txBody>
                  <a:tcPr anchor="ctr"/>
                </a:tc>
                <a:tc>
                  <a:txBody>
                    <a:bodyPr/>
                    <a:lstStyle/>
                    <a:p>
                      <a:pPr algn="ctr"/>
                      <a:r>
                        <a:rPr lang="tr-TR" sz="1100" dirty="0" smtClean="0"/>
                        <a:t>22</a:t>
                      </a:r>
                      <a:endParaRPr lang="tr-TR" sz="1100" dirty="0"/>
                    </a:p>
                  </a:txBody>
                  <a:tcPr anchor="ctr"/>
                </a:tc>
              </a:tr>
              <a:tr h="461038">
                <a:tc>
                  <a:txBody>
                    <a:bodyPr/>
                    <a:lstStyle/>
                    <a:p>
                      <a:pPr algn="ctr"/>
                      <a:r>
                        <a:rPr lang="tr-TR" sz="1100" b="1" dirty="0" smtClean="0"/>
                        <a:t>TOPLAM</a:t>
                      </a:r>
                      <a:endParaRPr lang="tr-TR" sz="1100" b="1" dirty="0"/>
                    </a:p>
                  </a:txBody>
                  <a:tcPr anchor="ctr"/>
                </a:tc>
                <a:tc>
                  <a:txBody>
                    <a:bodyPr/>
                    <a:lstStyle/>
                    <a:p>
                      <a:pPr algn="ctr"/>
                      <a:r>
                        <a:rPr lang="tr-TR" sz="1100" b="1" dirty="0" smtClean="0"/>
                        <a:t>12</a:t>
                      </a:r>
                      <a:endParaRPr lang="tr-TR" sz="1100" b="1" dirty="0"/>
                    </a:p>
                  </a:txBody>
                  <a:tcPr anchor="ctr"/>
                </a:tc>
                <a:tc>
                  <a:txBody>
                    <a:bodyPr/>
                    <a:lstStyle/>
                    <a:p>
                      <a:pPr algn="ctr"/>
                      <a:r>
                        <a:rPr lang="tr-TR" sz="1100" b="1" dirty="0" smtClean="0"/>
                        <a:t>1561</a:t>
                      </a:r>
                      <a:endParaRPr lang="tr-TR" sz="1100" b="1" dirty="0"/>
                    </a:p>
                  </a:txBody>
                  <a:tcPr anchor="ctr"/>
                </a:tc>
                <a:tc>
                  <a:txBody>
                    <a:bodyPr/>
                    <a:lstStyle/>
                    <a:p>
                      <a:pPr algn="ctr"/>
                      <a:r>
                        <a:rPr lang="tr-TR" sz="1100" b="1" dirty="0" smtClean="0"/>
                        <a:t>90</a:t>
                      </a:r>
                      <a:endParaRPr lang="tr-TR" sz="1100" b="1" dirty="0"/>
                    </a:p>
                  </a:txBody>
                  <a:tcPr anchor="ctr"/>
                </a:tc>
                <a:tc>
                  <a:txBody>
                    <a:bodyPr/>
                    <a:lstStyle/>
                    <a:p>
                      <a:pPr algn="ctr"/>
                      <a:r>
                        <a:rPr lang="tr-TR" sz="1100" b="1" dirty="0" smtClean="0"/>
                        <a:t>18</a:t>
                      </a:r>
                      <a:endParaRPr lang="tr-TR" sz="1100" b="1" dirty="0"/>
                    </a:p>
                  </a:txBody>
                  <a:tcPr anchor="ctr"/>
                </a:tc>
              </a:tr>
            </a:tbl>
          </a:graphicData>
        </a:graphic>
      </p:graphicFrame>
      <p:sp>
        <p:nvSpPr>
          <p:cNvPr id="4" name="3 Slayt Numarası Yer Tutucusu"/>
          <p:cNvSpPr>
            <a:spLocks noGrp="1"/>
          </p:cNvSpPr>
          <p:nvPr>
            <p:ph type="sldNum" sz="quarter" idx="12"/>
          </p:nvPr>
        </p:nvSpPr>
        <p:spPr/>
        <p:txBody>
          <a:bodyPr/>
          <a:lstStyle/>
          <a:p>
            <a:pPr>
              <a:defRPr/>
            </a:pPr>
            <a:fld id="{D2BB112E-0713-43B3-AA23-7943846E40CC}" type="slidenum">
              <a:rPr lang="tr-TR"/>
              <a:pPr>
                <a:defRPr/>
              </a:pPr>
              <a:t>4</a:t>
            </a:fld>
            <a:endParaRPr lang="tr-TR" dirty="0"/>
          </a:p>
        </p:txBody>
      </p:sp>
      <p:grpSp>
        <p:nvGrpSpPr>
          <p:cNvPr id="17449" name="Grup 10"/>
          <p:cNvGrpSpPr>
            <a:grpSpLocks/>
          </p:cNvGrpSpPr>
          <p:nvPr/>
        </p:nvGrpSpPr>
        <p:grpSpPr bwMode="auto">
          <a:xfrm>
            <a:off x="-30163" y="0"/>
            <a:ext cx="6888163" cy="1155700"/>
            <a:chOff x="0" y="3994375"/>
            <a:chExt cx="6858000" cy="1155249"/>
          </a:xfrm>
        </p:grpSpPr>
        <p:pic>
          <p:nvPicPr>
            <p:cNvPr id="17477"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graphicFrame>
        <p:nvGraphicFramePr>
          <p:cNvPr id="12" name="3 İçerik Yer Tutucusu"/>
          <p:cNvGraphicFramePr>
            <a:graphicFrameLocks/>
          </p:cNvGraphicFramePr>
          <p:nvPr/>
        </p:nvGraphicFramePr>
        <p:xfrm>
          <a:off x="476250" y="5070475"/>
          <a:ext cx="5976664" cy="3201601"/>
        </p:xfrm>
        <a:graphic>
          <a:graphicData uri="http://schemas.openxmlformats.org/drawingml/2006/table">
            <a:tbl>
              <a:tblPr firstRow="1" bandRow="1">
                <a:tableStyleId>{5C22544A-7EE6-4342-B048-85BDC9FD1C3A}</a:tableStyleId>
              </a:tblPr>
              <a:tblGrid>
                <a:gridCol w="2167987"/>
                <a:gridCol w="1245145"/>
                <a:gridCol w="1082589"/>
                <a:gridCol w="1480943"/>
              </a:tblGrid>
              <a:tr h="1158369">
                <a:tc>
                  <a:txBody>
                    <a:bodyPr/>
                    <a:lstStyle/>
                    <a:p>
                      <a:pPr algn="ctr"/>
                      <a:r>
                        <a:rPr lang="tr-TR" sz="1100" dirty="0" smtClean="0"/>
                        <a:t>OKULLAR</a:t>
                      </a:r>
                      <a:endParaRPr lang="tr-TR" sz="1100" dirty="0"/>
                    </a:p>
                  </a:txBody>
                  <a:tcPr anchor="ctr"/>
                </a:tc>
                <a:tc>
                  <a:txBody>
                    <a:bodyPr/>
                    <a:lstStyle/>
                    <a:p>
                      <a:pPr algn="ctr"/>
                      <a:r>
                        <a:rPr lang="tr-TR" sz="1100" dirty="0" smtClean="0"/>
                        <a:t>ÖĞRENCİ</a:t>
                      </a:r>
                      <a:r>
                        <a:rPr lang="tr-TR" sz="1100" baseline="0" dirty="0" smtClean="0"/>
                        <a:t> </a:t>
                      </a:r>
                      <a:r>
                        <a:rPr lang="tr-TR" sz="1100" dirty="0" smtClean="0"/>
                        <a:t> SAYISI</a:t>
                      </a:r>
                      <a:endParaRPr lang="tr-TR" sz="1100" dirty="0"/>
                    </a:p>
                  </a:txBody>
                  <a:tcPr anchor="ctr"/>
                </a:tc>
                <a:tc>
                  <a:txBody>
                    <a:bodyPr/>
                    <a:lstStyle/>
                    <a:p>
                      <a:pPr algn="ctr"/>
                      <a:r>
                        <a:rPr lang="tr-TR" sz="1100" dirty="0" smtClean="0"/>
                        <a:t>DERSLİK SAYISI</a:t>
                      </a:r>
                      <a:endParaRPr lang="tr-TR" sz="1100" dirty="0"/>
                    </a:p>
                  </a:txBody>
                  <a:tcPr anchor="ctr"/>
                </a:tc>
                <a:tc>
                  <a:txBody>
                    <a:bodyPr/>
                    <a:lstStyle/>
                    <a:p>
                      <a:pPr algn="ctr"/>
                      <a:r>
                        <a:rPr lang="tr-TR" sz="1100" dirty="0" smtClean="0"/>
                        <a:t>DERSLİK BAŞINA DÜŞEN ÖĞRENCİ SAYISI</a:t>
                      </a:r>
                      <a:endParaRPr lang="tr-TR" sz="1100" dirty="0"/>
                    </a:p>
                  </a:txBody>
                  <a:tcPr anchor="ctr"/>
                </a:tc>
              </a:tr>
              <a:tr h="510808">
                <a:tc>
                  <a:txBody>
                    <a:bodyPr/>
                    <a:lstStyle/>
                    <a:p>
                      <a:pPr algn="ctr"/>
                      <a:r>
                        <a:rPr lang="tr-TR" sz="1100" dirty="0" smtClean="0"/>
                        <a:t>SİNCİK ÇPAL</a:t>
                      </a:r>
                      <a:endParaRPr lang="tr-TR" sz="1100" dirty="0"/>
                    </a:p>
                  </a:txBody>
                  <a:tcPr anchor="ctr"/>
                </a:tc>
                <a:tc>
                  <a:txBody>
                    <a:bodyPr/>
                    <a:lstStyle/>
                    <a:p>
                      <a:pPr algn="ctr"/>
                      <a:r>
                        <a:rPr lang="tr-TR" sz="1100" dirty="0" smtClean="0"/>
                        <a:t>438</a:t>
                      </a:r>
                      <a:endParaRPr lang="tr-TR" sz="1100" dirty="0"/>
                    </a:p>
                  </a:txBody>
                  <a:tcPr anchor="ctr"/>
                </a:tc>
                <a:tc>
                  <a:txBody>
                    <a:bodyPr/>
                    <a:lstStyle/>
                    <a:p>
                      <a:pPr algn="ctr"/>
                      <a:r>
                        <a:rPr lang="tr-TR" sz="1100" dirty="0" smtClean="0"/>
                        <a:t>18</a:t>
                      </a:r>
                      <a:endParaRPr lang="tr-TR" sz="1100" dirty="0"/>
                    </a:p>
                  </a:txBody>
                  <a:tcPr anchor="ctr"/>
                </a:tc>
                <a:tc>
                  <a:txBody>
                    <a:bodyPr/>
                    <a:lstStyle/>
                    <a:p>
                      <a:pPr algn="ctr"/>
                      <a:r>
                        <a:rPr lang="tr-TR" sz="1100" dirty="0" smtClean="0"/>
                        <a:t>25</a:t>
                      </a:r>
                      <a:endParaRPr lang="tr-TR" sz="1100" dirty="0"/>
                    </a:p>
                  </a:txBody>
                  <a:tcPr anchor="ctr"/>
                </a:tc>
              </a:tr>
              <a:tr h="510808">
                <a:tc>
                  <a:txBody>
                    <a:bodyPr/>
                    <a:lstStyle/>
                    <a:p>
                      <a:pPr algn="ctr"/>
                      <a:r>
                        <a:rPr lang="tr-TR" sz="1100" dirty="0" smtClean="0"/>
                        <a:t>İNLİCE ÇPAL</a:t>
                      </a:r>
                      <a:endParaRPr lang="tr-TR" sz="1100" dirty="0"/>
                    </a:p>
                  </a:txBody>
                  <a:tcPr anchor="ctr"/>
                </a:tc>
                <a:tc>
                  <a:txBody>
                    <a:bodyPr/>
                    <a:lstStyle/>
                    <a:p>
                      <a:pPr algn="ctr"/>
                      <a:r>
                        <a:rPr lang="tr-TR" sz="1100" dirty="0" smtClean="0"/>
                        <a:t>145</a:t>
                      </a:r>
                      <a:endParaRPr lang="tr-TR" sz="1100" dirty="0"/>
                    </a:p>
                  </a:txBody>
                  <a:tcPr anchor="ctr"/>
                </a:tc>
                <a:tc>
                  <a:txBody>
                    <a:bodyPr/>
                    <a:lstStyle/>
                    <a:p>
                      <a:pPr algn="ctr"/>
                      <a:r>
                        <a:rPr lang="tr-TR" sz="1100" dirty="0" smtClean="0"/>
                        <a:t>10</a:t>
                      </a:r>
                      <a:endParaRPr lang="tr-TR" sz="1100" dirty="0"/>
                    </a:p>
                  </a:txBody>
                  <a:tcPr anchor="ctr"/>
                </a:tc>
                <a:tc>
                  <a:txBody>
                    <a:bodyPr/>
                    <a:lstStyle/>
                    <a:p>
                      <a:pPr algn="ctr"/>
                      <a:r>
                        <a:rPr lang="tr-TR" sz="1100" dirty="0" smtClean="0"/>
                        <a:t>15</a:t>
                      </a:r>
                      <a:endParaRPr lang="tr-TR" sz="1100" dirty="0"/>
                    </a:p>
                  </a:txBody>
                  <a:tcPr anchor="ctr"/>
                </a:tc>
              </a:tr>
              <a:tr h="510808">
                <a:tc>
                  <a:txBody>
                    <a:bodyPr/>
                    <a:lstStyle/>
                    <a:p>
                      <a:pPr algn="ctr"/>
                      <a:r>
                        <a:rPr lang="tr-TR" sz="1100" dirty="0" smtClean="0"/>
                        <a:t>ANADOLU İMAM</a:t>
                      </a:r>
                      <a:r>
                        <a:rPr lang="tr-TR" sz="1100" baseline="0" dirty="0" smtClean="0"/>
                        <a:t> HATİP L</a:t>
                      </a:r>
                      <a:endParaRPr lang="tr-TR" sz="1100" dirty="0"/>
                    </a:p>
                  </a:txBody>
                  <a:tcPr anchor="ctr"/>
                </a:tc>
                <a:tc>
                  <a:txBody>
                    <a:bodyPr/>
                    <a:lstStyle/>
                    <a:p>
                      <a:pPr algn="ctr"/>
                      <a:r>
                        <a:rPr lang="tr-TR" sz="1100" dirty="0" smtClean="0"/>
                        <a:t>347</a:t>
                      </a:r>
                      <a:endParaRPr lang="tr-TR" sz="1100" dirty="0"/>
                    </a:p>
                  </a:txBody>
                  <a:tcPr anchor="ctr"/>
                </a:tc>
                <a:tc>
                  <a:txBody>
                    <a:bodyPr/>
                    <a:lstStyle/>
                    <a:p>
                      <a:pPr algn="ctr"/>
                      <a:r>
                        <a:rPr lang="tr-TR" sz="1100" dirty="0" smtClean="0"/>
                        <a:t>13</a:t>
                      </a:r>
                      <a:endParaRPr lang="tr-TR" sz="1100" dirty="0"/>
                    </a:p>
                  </a:txBody>
                  <a:tcPr anchor="ctr"/>
                </a:tc>
                <a:tc>
                  <a:txBody>
                    <a:bodyPr/>
                    <a:lstStyle/>
                    <a:p>
                      <a:pPr algn="ctr"/>
                      <a:r>
                        <a:rPr lang="tr-TR" sz="1100" dirty="0" smtClean="0"/>
                        <a:t>27</a:t>
                      </a:r>
                      <a:endParaRPr lang="tr-TR" sz="1100" dirty="0"/>
                    </a:p>
                  </a:txBody>
                  <a:tcPr anchor="ctr"/>
                </a:tc>
              </a:tr>
              <a:tr h="510808">
                <a:tc>
                  <a:txBody>
                    <a:bodyPr/>
                    <a:lstStyle/>
                    <a:p>
                      <a:pPr algn="ctr"/>
                      <a:r>
                        <a:rPr lang="tr-TR" sz="1100" b="1" dirty="0" smtClean="0"/>
                        <a:t>TOPLAM</a:t>
                      </a:r>
                      <a:endParaRPr lang="tr-TR" sz="1100" b="1" dirty="0"/>
                    </a:p>
                  </a:txBody>
                  <a:tcPr anchor="ctr"/>
                </a:tc>
                <a:tc>
                  <a:txBody>
                    <a:bodyPr/>
                    <a:lstStyle/>
                    <a:p>
                      <a:pPr algn="ctr"/>
                      <a:r>
                        <a:rPr lang="tr-TR" sz="1100" b="1" dirty="0" smtClean="0"/>
                        <a:t>930</a:t>
                      </a:r>
                      <a:endParaRPr lang="tr-TR" sz="1100" b="1" dirty="0"/>
                    </a:p>
                  </a:txBody>
                  <a:tcPr anchor="ctr"/>
                </a:tc>
                <a:tc>
                  <a:txBody>
                    <a:bodyPr/>
                    <a:lstStyle/>
                    <a:p>
                      <a:pPr algn="ctr"/>
                      <a:r>
                        <a:rPr lang="tr-TR" sz="1100" b="1" dirty="0" smtClean="0"/>
                        <a:t>41</a:t>
                      </a:r>
                      <a:endParaRPr lang="tr-TR" sz="1100" b="1" dirty="0"/>
                    </a:p>
                  </a:txBody>
                  <a:tcPr anchor="ctr"/>
                </a:tc>
                <a:tc>
                  <a:txBody>
                    <a:bodyPr/>
                    <a:lstStyle/>
                    <a:p>
                      <a:pPr algn="ctr"/>
                      <a:r>
                        <a:rPr lang="tr-TR" sz="1100" b="1" dirty="0" smtClean="0"/>
                        <a:t>23</a:t>
                      </a:r>
                      <a:endParaRPr lang="tr-TR" sz="1100" b="1" dirty="0"/>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Başlık"/>
          <p:cNvSpPr>
            <a:spLocks noGrp="1"/>
          </p:cNvSpPr>
          <p:nvPr>
            <p:ph type="title"/>
          </p:nvPr>
        </p:nvSpPr>
        <p:spPr/>
        <p:txBody>
          <a:bodyPr/>
          <a:lstStyle/>
          <a:p>
            <a:pPr eaLnBrk="1" hangingPunct="1"/>
            <a:r>
              <a:rPr lang="tr-TR" smtClean="0"/>
              <a:t>BAŞARI DURUMU</a:t>
            </a:r>
          </a:p>
        </p:txBody>
      </p:sp>
      <p:sp>
        <p:nvSpPr>
          <p:cNvPr id="4" name="3 Slayt Numarası Yer Tutucusu"/>
          <p:cNvSpPr>
            <a:spLocks noGrp="1"/>
          </p:cNvSpPr>
          <p:nvPr>
            <p:ph type="sldNum" sz="quarter" idx="12"/>
          </p:nvPr>
        </p:nvSpPr>
        <p:spPr/>
        <p:txBody>
          <a:bodyPr/>
          <a:lstStyle/>
          <a:p>
            <a:pPr>
              <a:defRPr/>
            </a:pPr>
            <a:fld id="{20EF6A0C-33ED-4AD8-80E2-0F0D468CA512}" type="slidenum">
              <a:rPr lang="tr-TR"/>
              <a:pPr>
                <a:defRPr/>
              </a:pPr>
              <a:t>5</a:t>
            </a:fld>
            <a:endParaRPr lang="tr-TR" dirty="0"/>
          </a:p>
        </p:txBody>
      </p:sp>
      <p:grpSp>
        <p:nvGrpSpPr>
          <p:cNvPr id="18435" name="Grup 10"/>
          <p:cNvGrpSpPr>
            <a:grpSpLocks/>
          </p:cNvGrpSpPr>
          <p:nvPr/>
        </p:nvGrpSpPr>
        <p:grpSpPr bwMode="auto">
          <a:xfrm>
            <a:off x="-30163" y="0"/>
            <a:ext cx="6888163" cy="1155700"/>
            <a:chOff x="0" y="3994375"/>
            <a:chExt cx="6858000" cy="1155249"/>
          </a:xfrm>
        </p:grpSpPr>
        <p:pic>
          <p:nvPicPr>
            <p:cNvPr id="18441"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sp>
        <p:nvSpPr>
          <p:cNvPr id="18436" name="9 Metin kutusu"/>
          <p:cNvSpPr txBox="1">
            <a:spLocks noChangeArrowheads="1"/>
          </p:cNvSpPr>
          <p:nvPr/>
        </p:nvSpPr>
        <p:spPr bwMode="auto">
          <a:xfrm>
            <a:off x="188913" y="1619250"/>
            <a:ext cx="6524625" cy="314325"/>
          </a:xfrm>
          <a:prstGeom prst="rect">
            <a:avLst/>
          </a:prstGeom>
          <a:noFill/>
          <a:ln w="9525">
            <a:solidFill>
              <a:schemeClr val="accent1"/>
            </a:solidFill>
            <a:miter lim="800000"/>
            <a:headEnd/>
            <a:tailEnd/>
          </a:ln>
        </p:spPr>
        <p:txBody>
          <a:bodyPr>
            <a:spAutoFit/>
          </a:bodyPr>
          <a:lstStyle/>
          <a:p>
            <a:pPr algn="ctr"/>
            <a:r>
              <a:rPr lang="tr-TR" sz="1400" dirty="0" smtClean="0"/>
              <a:t>2014 </a:t>
            </a:r>
            <a:r>
              <a:rPr lang="tr-TR" sz="1400" dirty="0"/>
              <a:t>YILI İLÇEMİZ </a:t>
            </a:r>
            <a:r>
              <a:rPr lang="tr-TR" sz="1400" dirty="0" smtClean="0"/>
              <a:t>TEOG </a:t>
            </a:r>
            <a:r>
              <a:rPr lang="tr-TR" sz="1400" dirty="0"/>
              <a:t>BAŞARI ORTALAMASI </a:t>
            </a:r>
            <a:r>
              <a:rPr lang="tr-TR" sz="1400" dirty="0" smtClean="0"/>
              <a:t>318,24 </a:t>
            </a:r>
            <a:r>
              <a:rPr lang="tr-TR" sz="1400" dirty="0"/>
              <a:t>PUANDIR.</a:t>
            </a:r>
          </a:p>
        </p:txBody>
      </p:sp>
      <p:sp>
        <p:nvSpPr>
          <p:cNvPr id="18437" name="12 Metin kutusu"/>
          <p:cNvSpPr txBox="1">
            <a:spLocks noChangeArrowheads="1"/>
          </p:cNvSpPr>
          <p:nvPr/>
        </p:nvSpPr>
        <p:spPr bwMode="auto">
          <a:xfrm>
            <a:off x="549275" y="7596188"/>
            <a:ext cx="5832475" cy="738664"/>
          </a:xfrm>
          <a:prstGeom prst="rect">
            <a:avLst/>
          </a:prstGeom>
          <a:noFill/>
          <a:ln w="9525">
            <a:solidFill>
              <a:schemeClr val="accent1"/>
            </a:solidFill>
            <a:miter lim="800000"/>
            <a:headEnd/>
            <a:tailEnd/>
          </a:ln>
        </p:spPr>
        <p:txBody>
          <a:bodyPr>
            <a:spAutoFit/>
          </a:bodyPr>
          <a:lstStyle/>
          <a:p>
            <a:pPr algn="ctr"/>
            <a:r>
              <a:rPr lang="tr-TR" sz="1400" dirty="0" smtClean="0"/>
              <a:t> 2014 </a:t>
            </a:r>
            <a:r>
              <a:rPr lang="tr-TR" sz="1400" dirty="0"/>
              <a:t>YILINDA İLÇEMİZ LİSELERİNDEN MEZUN </a:t>
            </a:r>
            <a:r>
              <a:rPr lang="tr-TR" sz="1400" dirty="0" smtClean="0"/>
              <a:t>129 ÖĞRENCİDEN 30 </a:t>
            </a:r>
            <a:r>
              <a:rPr lang="tr-TR" sz="1400" dirty="0"/>
              <a:t>ÖĞRENCİ </a:t>
            </a:r>
            <a:r>
              <a:rPr lang="tr-TR" sz="1400" dirty="0" smtClean="0"/>
              <a:t>4 ve 2 YILLIK FAKÜLTELERE ÖĞRENCİ YERLEŞMİŞTİR</a:t>
            </a:r>
            <a:r>
              <a:rPr lang="tr-TR" sz="1400" dirty="0"/>
              <a:t>.</a:t>
            </a:r>
          </a:p>
        </p:txBody>
      </p:sp>
      <p:pic>
        <p:nvPicPr>
          <p:cNvPr id="18438" name="Picture 2" descr="C:\Documents and Settings\Administrator\Desktop\SBS.jpg"/>
          <p:cNvPicPr>
            <a:picLocks noChangeAspect="1" noChangeArrowheads="1"/>
          </p:cNvPicPr>
          <p:nvPr/>
        </p:nvPicPr>
        <p:blipFill>
          <a:blip r:embed="rId3"/>
          <a:srcRect/>
          <a:stretch>
            <a:fillRect/>
          </a:stretch>
        </p:blipFill>
        <p:spPr bwMode="auto">
          <a:xfrm>
            <a:off x="3789363" y="2051050"/>
            <a:ext cx="2376487" cy="1728788"/>
          </a:xfrm>
          <a:prstGeom prst="rect">
            <a:avLst/>
          </a:prstGeom>
          <a:noFill/>
          <a:ln w="9525">
            <a:noFill/>
            <a:miter lim="800000"/>
            <a:headEnd/>
            <a:tailEnd/>
          </a:ln>
        </p:spPr>
      </p:pic>
      <p:pic>
        <p:nvPicPr>
          <p:cNvPr id="18439" name="Picture 3" descr="C:\Documents and Settings\Administrator\Desktop\OSYM.jpg"/>
          <p:cNvPicPr>
            <a:picLocks noChangeAspect="1" noChangeArrowheads="1"/>
          </p:cNvPicPr>
          <p:nvPr/>
        </p:nvPicPr>
        <p:blipFill>
          <a:blip r:embed="rId4"/>
          <a:srcRect/>
          <a:stretch>
            <a:fillRect/>
          </a:stretch>
        </p:blipFill>
        <p:spPr bwMode="auto">
          <a:xfrm>
            <a:off x="188913" y="2051050"/>
            <a:ext cx="3422650" cy="1800225"/>
          </a:xfrm>
          <a:prstGeom prst="rect">
            <a:avLst/>
          </a:prstGeom>
          <a:noFill/>
          <a:ln w="9525">
            <a:noFill/>
            <a:miter lim="800000"/>
            <a:headEnd/>
            <a:tailEnd/>
          </a:ln>
        </p:spPr>
      </p:pic>
      <p:pic>
        <p:nvPicPr>
          <p:cNvPr id="18440" name="Picture 4" descr="F:\2013-01-10 09.55.16.jpg"/>
          <p:cNvPicPr>
            <a:picLocks noChangeAspect="1" noChangeArrowheads="1"/>
          </p:cNvPicPr>
          <p:nvPr/>
        </p:nvPicPr>
        <p:blipFill>
          <a:blip r:embed="rId5"/>
          <a:srcRect/>
          <a:stretch>
            <a:fillRect/>
          </a:stretch>
        </p:blipFill>
        <p:spPr bwMode="auto">
          <a:xfrm>
            <a:off x="549275" y="3851275"/>
            <a:ext cx="5759450" cy="35290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title"/>
          </p:nvPr>
        </p:nvSpPr>
        <p:spPr>
          <a:xfrm>
            <a:off x="620713" y="1979613"/>
            <a:ext cx="5040312" cy="1152525"/>
          </a:xfrm>
        </p:spPr>
        <p:txBody>
          <a:bodyPr/>
          <a:lstStyle/>
          <a:p>
            <a:pPr eaLnBrk="1" hangingPunct="1"/>
            <a:r>
              <a:rPr lang="tr-TR" sz="3000" smtClean="0"/>
              <a:t>TAŞIMA DURUMU</a:t>
            </a:r>
          </a:p>
        </p:txBody>
      </p:sp>
      <p:sp>
        <p:nvSpPr>
          <p:cNvPr id="4" name="3 Slayt Numarası Yer Tutucusu"/>
          <p:cNvSpPr>
            <a:spLocks noGrp="1"/>
          </p:cNvSpPr>
          <p:nvPr>
            <p:ph type="sldNum" sz="quarter" idx="12"/>
          </p:nvPr>
        </p:nvSpPr>
        <p:spPr/>
        <p:txBody>
          <a:bodyPr/>
          <a:lstStyle/>
          <a:p>
            <a:pPr>
              <a:defRPr/>
            </a:pPr>
            <a:fld id="{30838A6F-7F9A-4659-8280-5AAC16457493}" type="slidenum">
              <a:rPr lang="tr-TR"/>
              <a:pPr>
                <a:defRPr/>
              </a:pPr>
              <a:t>6</a:t>
            </a:fld>
            <a:endParaRPr lang="tr-TR" dirty="0"/>
          </a:p>
        </p:txBody>
      </p:sp>
      <p:grpSp>
        <p:nvGrpSpPr>
          <p:cNvPr id="19459" name="Grup 10"/>
          <p:cNvGrpSpPr>
            <a:grpSpLocks/>
          </p:cNvGrpSpPr>
          <p:nvPr/>
        </p:nvGrpSpPr>
        <p:grpSpPr bwMode="auto">
          <a:xfrm>
            <a:off x="-30163" y="0"/>
            <a:ext cx="6888163" cy="1155700"/>
            <a:chOff x="0" y="3994375"/>
            <a:chExt cx="6858000" cy="1155249"/>
          </a:xfrm>
        </p:grpSpPr>
        <p:pic>
          <p:nvPicPr>
            <p:cNvPr id="19462"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5457"/>
              <a:ext cx="2538361" cy="245967"/>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sp>
        <p:nvSpPr>
          <p:cNvPr id="12" name="11 Metin kutusu"/>
          <p:cNvSpPr txBox="1"/>
          <p:nvPr/>
        </p:nvSpPr>
        <p:spPr>
          <a:xfrm>
            <a:off x="404813" y="3132138"/>
            <a:ext cx="5903912" cy="36933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spAutoFit/>
          </a:bodyPr>
          <a:lstStyle/>
          <a:p>
            <a:pPr algn="just">
              <a:buFont typeface="Arial" pitchFamily="34" charset="0"/>
              <a:buChar char="•"/>
              <a:defRPr/>
            </a:pPr>
            <a:r>
              <a:rPr lang="tr-TR" dirty="0"/>
              <a:t>İlk ve Ortaokullarda </a:t>
            </a:r>
            <a:r>
              <a:rPr lang="tr-TR" dirty="0" smtClean="0"/>
              <a:t>10 </a:t>
            </a:r>
            <a:r>
              <a:rPr lang="tr-TR" dirty="0"/>
              <a:t>taşıma merkezli okula </a:t>
            </a:r>
            <a:r>
              <a:rPr lang="tr-TR" dirty="0" smtClean="0"/>
              <a:t>78 </a:t>
            </a:r>
            <a:r>
              <a:rPr lang="tr-TR" dirty="0"/>
              <a:t>güzergahtan </a:t>
            </a:r>
            <a:r>
              <a:rPr lang="tr-TR" dirty="0" smtClean="0"/>
              <a:t>157 </a:t>
            </a:r>
            <a:r>
              <a:rPr lang="tr-TR" dirty="0"/>
              <a:t>araçla </a:t>
            </a:r>
            <a:r>
              <a:rPr lang="tr-TR" dirty="0" smtClean="0"/>
              <a:t>1668 </a:t>
            </a:r>
            <a:r>
              <a:rPr lang="tr-TR" dirty="0"/>
              <a:t>öğrenci taşınmaktadır.</a:t>
            </a:r>
          </a:p>
          <a:p>
            <a:pPr algn="just">
              <a:buFont typeface="Arial" pitchFamily="34" charset="0"/>
              <a:buChar char="•"/>
              <a:defRPr/>
            </a:pPr>
            <a:endParaRPr lang="tr-TR" dirty="0"/>
          </a:p>
          <a:p>
            <a:pPr algn="just">
              <a:buFont typeface="Arial" pitchFamily="34" charset="0"/>
              <a:buChar char="•"/>
              <a:defRPr/>
            </a:pPr>
            <a:r>
              <a:rPr lang="tr-TR" dirty="0"/>
              <a:t>Liselerde </a:t>
            </a:r>
            <a:r>
              <a:rPr lang="tr-TR" dirty="0" smtClean="0"/>
              <a:t>30 </a:t>
            </a:r>
            <a:r>
              <a:rPr lang="tr-TR" dirty="0"/>
              <a:t>güzergahtan </a:t>
            </a:r>
            <a:r>
              <a:rPr lang="tr-TR" dirty="0" smtClean="0"/>
              <a:t>54 </a:t>
            </a:r>
            <a:r>
              <a:rPr lang="tr-TR" dirty="0"/>
              <a:t>araçla </a:t>
            </a:r>
            <a:r>
              <a:rPr lang="tr-TR" dirty="0" smtClean="0"/>
              <a:t>608 </a:t>
            </a:r>
            <a:r>
              <a:rPr lang="tr-TR" dirty="0"/>
              <a:t>öğrenci taşınmaktadır. </a:t>
            </a:r>
          </a:p>
          <a:p>
            <a:pPr algn="just">
              <a:buFont typeface="Arial" pitchFamily="34" charset="0"/>
              <a:buChar char="•"/>
              <a:defRPr/>
            </a:pPr>
            <a:endParaRPr lang="tr-TR" dirty="0"/>
          </a:p>
          <a:p>
            <a:pPr algn="just">
              <a:buFont typeface="Arial" pitchFamily="34" charset="0"/>
              <a:buChar char="•"/>
              <a:defRPr/>
            </a:pPr>
            <a:r>
              <a:rPr lang="tr-TR" dirty="0"/>
              <a:t>Toplam olarak </a:t>
            </a:r>
            <a:r>
              <a:rPr lang="tr-TR" dirty="0" smtClean="0"/>
              <a:t>108 </a:t>
            </a:r>
            <a:r>
              <a:rPr lang="tr-TR" dirty="0"/>
              <a:t>güzergahtan </a:t>
            </a:r>
            <a:r>
              <a:rPr lang="tr-TR" dirty="0" smtClean="0"/>
              <a:t>211 </a:t>
            </a:r>
            <a:r>
              <a:rPr lang="tr-TR" dirty="0"/>
              <a:t>araçla </a:t>
            </a:r>
            <a:r>
              <a:rPr lang="tr-TR" dirty="0" smtClean="0"/>
              <a:t>2276 </a:t>
            </a:r>
            <a:r>
              <a:rPr lang="tr-TR" dirty="0"/>
              <a:t>öğrenci taşınmaktadır. İlçemiz genelinde okul öncesi, ilk, ortaokul ve liselerde toplam </a:t>
            </a:r>
            <a:r>
              <a:rPr lang="tr-TR" dirty="0" smtClean="0"/>
              <a:t>4271 </a:t>
            </a:r>
            <a:r>
              <a:rPr lang="tr-TR" dirty="0"/>
              <a:t>öğrenci bulunmaktadır. Mevcut öğrencilerin %62,20’si taşınmaktadır.   </a:t>
            </a:r>
          </a:p>
          <a:p>
            <a:pPr>
              <a:buFont typeface="Arial" pitchFamily="34" charset="0"/>
              <a:buChar char="•"/>
              <a:defRPr/>
            </a:pPr>
            <a:endParaRPr lang="tr-TR" dirty="0"/>
          </a:p>
          <a:p>
            <a:pPr>
              <a:buFont typeface="Arial" pitchFamily="34" charset="0"/>
              <a:buChar char="•"/>
              <a:defRPr/>
            </a:pPr>
            <a:endParaRPr lang="tr-TR" dirty="0"/>
          </a:p>
        </p:txBody>
      </p:sp>
      <p:pic>
        <p:nvPicPr>
          <p:cNvPr id="19461" name="Picture 2" descr="C:\Documents and Settings\Administrator\Desktop\2.png"/>
          <p:cNvPicPr>
            <a:picLocks noChangeAspect="1" noChangeArrowheads="1"/>
          </p:cNvPicPr>
          <p:nvPr/>
        </p:nvPicPr>
        <p:blipFill>
          <a:blip r:embed="rId3"/>
          <a:srcRect/>
          <a:stretch>
            <a:fillRect/>
          </a:stretch>
        </p:blipFill>
        <p:spPr bwMode="auto">
          <a:xfrm>
            <a:off x="260350" y="468313"/>
            <a:ext cx="4800600" cy="190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p:cNvSpPr>
            <a:spLocks noGrp="1"/>
          </p:cNvSpPr>
          <p:nvPr>
            <p:ph type="title"/>
          </p:nvPr>
        </p:nvSpPr>
        <p:spPr>
          <a:xfrm>
            <a:off x="549275" y="827088"/>
            <a:ext cx="5327650" cy="649287"/>
          </a:xfrm>
        </p:spPr>
        <p:txBody>
          <a:bodyPr/>
          <a:lstStyle/>
          <a:p>
            <a:pPr eaLnBrk="1" hangingPunct="1"/>
            <a:r>
              <a:rPr lang="tr-TR" sz="1400" dirty="0" smtClean="0"/>
              <a:t> </a:t>
            </a:r>
            <a:r>
              <a:rPr lang="tr-TR" sz="1400" b="1" dirty="0" smtClean="0"/>
              <a:t>SİNCİK HALK EĞİTİMİ MERKEZİ MÜDÜRLÜĞÜ 2014 EĞİTİM ÖĞRETİM YILINDA AÇTIĞI MESLEKİ VE TEKNİK KURSLAR</a:t>
            </a:r>
            <a:r>
              <a:rPr lang="tr-TR" sz="1400" dirty="0" smtClean="0"/>
              <a:t/>
            </a:r>
            <a:br>
              <a:rPr lang="tr-TR" sz="1400" dirty="0" smtClean="0"/>
            </a:br>
            <a:endParaRPr lang="tr-TR" sz="1400" dirty="0" smtClean="0"/>
          </a:p>
        </p:txBody>
      </p:sp>
      <p:sp>
        <p:nvSpPr>
          <p:cNvPr id="4" name="3 Slayt Numarası Yer Tutucusu"/>
          <p:cNvSpPr>
            <a:spLocks noGrp="1"/>
          </p:cNvSpPr>
          <p:nvPr>
            <p:ph type="sldNum" sz="quarter" idx="12"/>
          </p:nvPr>
        </p:nvSpPr>
        <p:spPr/>
        <p:txBody>
          <a:bodyPr/>
          <a:lstStyle/>
          <a:p>
            <a:pPr>
              <a:defRPr/>
            </a:pPr>
            <a:fld id="{C5532F3E-21C7-4206-9146-9FE2FAE10742}" type="slidenum">
              <a:rPr lang="tr-TR"/>
              <a:pPr>
                <a:defRPr/>
              </a:pPr>
              <a:t>7</a:t>
            </a:fld>
            <a:endParaRPr lang="tr-TR" dirty="0"/>
          </a:p>
        </p:txBody>
      </p:sp>
      <p:grpSp>
        <p:nvGrpSpPr>
          <p:cNvPr id="20483" name="Grup 10"/>
          <p:cNvGrpSpPr>
            <a:grpSpLocks/>
          </p:cNvGrpSpPr>
          <p:nvPr/>
        </p:nvGrpSpPr>
        <p:grpSpPr bwMode="auto">
          <a:xfrm>
            <a:off x="-30163" y="0"/>
            <a:ext cx="6888163" cy="900113"/>
            <a:chOff x="0" y="3994375"/>
            <a:chExt cx="6858000" cy="780431"/>
          </a:xfrm>
        </p:grpSpPr>
        <p:pic>
          <p:nvPicPr>
            <p:cNvPr id="20539" name="Resim 11"/>
            <p:cNvPicPr>
              <a:picLocks noChangeAspect="1"/>
            </p:cNvPicPr>
            <p:nvPr/>
          </p:nvPicPr>
          <p:blipFill>
            <a:blip r:embed="rId2"/>
            <a:srcRect/>
            <a:stretch>
              <a:fillRect/>
            </a:stretch>
          </p:blipFill>
          <p:spPr bwMode="auto">
            <a:xfrm>
              <a:off x="0" y="3994375"/>
              <a:ext cx="6858000" cy="780431"/>
            </a:xfrm>
            <a:prstGeom prst="rect">
              <a:avLst/>
            </a:prstGeom>
            <a:noFill/>
            <a:ln w="9525">
              <a:noFill/>
              <a:miter lim="800000"/>
              <a:headEnd/>
              <a:tailEnd/>
            </a:ln>
          </p:spPr>
        </p:pic>
        <p:sp>
          <p:nvSpPr>
            <p:cNvPr id="8" name="Metin kutusu 12"/>
            <p:cNvSpPr txBox="1"/>
            <p:nvPr/>
          </p:nvSpPr>
          <p:spPr>
            <a:xfrm>
              <a:off x="188086" y="4105866"/>
              <a:ext cx="2538361" cy="245003"/>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graphicFrame>
        <p:nvGraphicFramePr>
          <p:cNvPr id="21768" name="Group 264"/>
          <p:cNvGraphicFramePr>
            <a:graphicFrameLocks noGrp="1"/>
          </p:cNvGraphicFramePr>
          <p:nvPr/>
        </p:nvGraphicFramePr>
        <p:xfrm>
          <a:off x="765175" y="1331913"/>
          <a:ext cx="5164155" cy="6400800"/>
        </p:xfrm>
        <a:graphic>
          <a:graphicData uri="http://schemas.openxmlformats.org/drawingml/2006/table">
            <a:tbl>
              <a:tblPr/>
              <a:tblGrid>
                <a:gridCol w="3459775"/>
                <a:gridCol w="704248"/>
                <a:gridCol w="1000132"/>
              </a:tblGrid>
              <a:tr h="198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Açılan Kurs Sayısı </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25400" cap="flat" cmpd="sng" algn="ctr">
                      <a:solidFill>
                        <a:srgbClr val="6666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Adedi</a:t>
                      </a:r>
                      <a:endPar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25400" cap="flat" cmpd="sng" algn="ctr">
                      <a:solidFill>
                        <a:srgbClr val="6666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Kursiyer Sayısı</a:t>
                      </a:r>
                      <a:endParaRPr kumimoji="0" lang="tr-T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6666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Arapça Kursu (Seviye A-1)</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Bebek Odası Hazırlama</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16</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Bilgisayar İşletmeliği</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26</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Çeyiz Ürünleri Hazırlama Kursu</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Dekoratif Ev Aksesuarları Kursu</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14</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İngilizce (Seviye A-1)</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28</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Makine Nakışları</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47</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smtClean="0">
                          <a:latin typeface="Times New Roman" pitchFamily="18" charset="0"/>
                          <a:ea typeface="Times New Roman"/>
                          <a:cs typeface="Times New Roman" pitchFamily="18" charset="0"/>
                        </a:rPr>
                        <a:t>Makrame </a:t>
                      </a:r>
                      <a:r>
                        <a:rPr lang="tr-TR" sz="1200" b="1" dirty="0">
                          <a:latin typeface="Times New Roman" pitchFamily="18" charset="0"/>
                          <a:ea typeface="Times New Roman"/>
                          <a:cs typeface="Times New Roman" pitchFamily="18" charset="0"/>
                        </a:rPr>
                        <a:t>Çanta Yapımı</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r>
                        <a:rPr lang="tr-TR" sz="1200" b="1" dirty="0" smtClean="0">
                          <a:latin typeface="Times New Roman" pitchFamily="18" charset="0"/>
                          <a:cs typeface="Times New Roman" pitchFamily="18" charset="0"/>
                        </a:rPr>
                        <a:t>Merkezi</a:t>
                      </a:r>
                      <a:r>
                        <a:rPr lang="tr-TR" sz="1200" b="1" baseline="0" dirty="0" smtClean="0">
                          <a:latin typeface="Times New Roman" pitchFamily="18" charset="0"/>
                          <a:cs typeface="Times New Roman" pitchFamily="18" charset="0"/>
                        </a:rPr>
                        <a:t> Sistem Devlet Memurluğu Sınavlarına Hazırlık</a:t>
                      </a:r>
                      <a:endParaRPr lang="tr-TR" sz="1200" b="1" dirty="0">
                        <a:latin typeface="Times New Roman" pitchFamily="18" charset="0"/>
                        <a:cs typeface="Times New Roman" pitchFamily="18" charset="0"/>
                      </a:endParaRP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r>
                        <a:rPr lang="tr-TR" sz="1200" b="1" dirty="0" smtClean="0">
                          <a:latin typeface="Times New Roman" pitchFamily="18" charset="0"/>
                          <a:cs typeface="Times New Roman" pitchFamily="18" charset="0"/>
                        </a:rPr>
                        <a:t>      1</a:t>
                      </a:r>
                      <a:endParaRPr lang="tr-TR" sz="1200" b="1" dirty="0">
                        <a:latin typeface="Times New Roman" pitchFamily="18"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18</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err="1">
                          <a:latin typeface="Times New Roman" pitchFamily="18" charset="0"/>
                          <a:ea typeface="Times New Roman"/>
                          <a:cs typeface="Times New Roman" pitchFamily="18" charset="0"/>
                        </a:rPr>
                        <a:t>Muay</a:t>
                      </a:r>
                      <a:r>
                        <a:rPr lang="tr-TR" sz="1200" b="1" dirty="0">
                          <a:latin typeface="Times New Roman" pitchFamily="18" charset="0"/>
                          <a:ea typeface="Times New Roman"/>
                          <a:cs typeface="Times New Roman" pitchFamily="18" charset="0"/>
                        </a:rPr>
                        <a:t> THAİ</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17</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smtClean="0">
                          <a:latin typeface="Times New Roman" pitchFamily="18" charset="0"/>
                          <a:ea typeface="Times New Roman"/>
                          <a:cs typeface="Times New Roman" pitchFamily="18" charset="0"/>
                        </a:rPr>
                        <a:t>Okullar</a:t>
                      </a:r>
                      <a:r>
                        <a:rPr lang="tr-TR" sz="1200" b="1" baseline="0" dirty="0" smtClean="0">
                          <a:latin typeface="Times New Roman" pitchFamily="18" charset="0"/>
                          <a:ea typeface="Times New Roman"/>
                          <a:cs typeface="Times New Roman" pitchFamily="18" charset="0"/>
                        </a:rPr>
                        <a:t> Hayat Olsun Projesi Etkinlikleri</a:t>
                      </a:r>
                      <a:endParaRPr lang="tr-TR" sz="1200" b="1" dirty="0">
                        <a:latin typeface="Times New Roman" pitchFamily="18" charset="0"/>
                        <a:ea typeface="Times New Roman"/>
                        <a:cs typeface="Times New Roman" pitchFamily="18" charset="0"/>
                      </a:endParaRP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34</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875</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Okuma Yazma (1. Kademe)</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Okuma Yazma (1. Kademe)</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Okuma Yazma (2. Kademe)</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28</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Pul ve Boncuk İşleme</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28</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Şarküteri, Bakkal ve Gıda Pazarları Satış Elemanlığı Hijyen Eğitimi Kursu</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59</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smtClean="0">
                          <a:latin typeface="Times New Roman" pitchFamily="18" charset="0"/>
                          <a:ea typeface="Times New Roman"/>
                          <a:cs typeface="Times New Roman" pitchFamily="18" charset="0"/>
                        </a:rPr>
                        <a:t>Turistik</a:t>
                      </a:r>
                      <a:r>
                        <a:rPr lang="tr-TR" sz="1200" b="1" baseline="0" dirty="0" smtClean="0">
                          <a:latin typeface="Times New Roman" pitchFamily="18" charset="0"/>
                          <a:ea typeface="Times New Roman"/>
                          <a:cs typeface="Times New Roman" pitchFamily="18" charset="0"/>
                        </a:rPr>
                        <a:t> ve Hediyelik Eşya Yapımı</a:t>
                      </a:r>
                      <a:endParaRPr lang="tr-TR" sz="1200" b="1" dirty="0">
                        <a:latin typeface="Times New Roman" pitchFamily="18" charset="0"/>
                        <a:ea typeface="Times New Roman"/>
                        <a:cs typeface="Times New Roman" pitchFamily="18" charset="0"/>
                      </a:endParaRP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r>
                        <a:rPr lang="tr-TR" sz="1200" b="1" dirty="0">
                          <a:latin typeface="Times New Roman" pitchFamily="18" charset="0"/>
                          <a:ea typeface="Times New Roman"/>
                          <a:cs typeface="Times New Roman" pitchFamily="18" charset="0"/>
                        </a:rPr>
                        <a:t>Yatak Odası Tekstili Hazırlama</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28</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38113">
                <a:tc>
                  <a:txBody>
                    <a:bodyPr/>
                    <a:lstStyle/>
                    <a:p>
                      <a:pPr algn="just">
                        <a:spcAft>
                          <a:spcPts val="0"/>
                        </a:spcAft>
                      </a:pPr>
                      <a:endParaRPr lang="tr-TR" sz="1200" b="1" dirty="0">
                        <a:latin typeface="Times New Roman" pitchFamily="18" charset="0"/>
                        <a:ea typeface="Times New Roman"/>
                        <a:cs typeface="Times New Roman" pitchFamily="18" charset="0"/>
                      </a:endParaRPr>
                    </a:p>
                    <a:p>
                      <a:pPr algn="just">
                        <a:spcAft>
                          <a:spcPts val="0"/>
                        </a:spcAft>
                      </a:pPr>
                      <a:r>
                        <a:rPr lang="tr-TR" sz="1200" b="1" dirty="0">
                          <a:latin typeface="Times New Roman" pitchFamily="18" charset="0"/>
                          <a:ea typeface="Times New Roman"/>
                          <a:cs typeface="Times New Roman" pitchFamily="18" charset="0"/>
                        </a:rPr>
                        <a:t>TOPLAM</a:t>
                      </a:r>
                    </a:p>
                  </a:txBody>
                  <a:tcPr marL="68580" marR="68580" marT="0" marB="0">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64</a:t>
                      </a:r>
                      <a:endPar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25400" cap="flat" cmpd="sng" algn="ctr">
                      <a:solidFill>
                        <a:srgbClr val="666699"/>
                      </a:solidFill>
                      <a:prstDash val="solid"/>
                      <a:round/>
                      <a:headEnd type="none" w="med" len="med"/>
                      <a:tailEnd type="none" w="med" len="med"/>
                    </a:lnL>
                    <a:lnR w="25400" cap="flat" cmpd="sng" algn="ctr">
                      <a:solidFill>
                        <a:srgbClr val="66669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1244</a:t>
                      </a:r>
                    </a:p>
                  </a:txBody>
                  <a:tcPr horzOverflow="overflow">
                    <a:lnL w="25400" cap="flat" cmpd="sng" algn="ctr">
                      <a:solidFill>
                        <a:srgbClr val="66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Başlık"/>
          <p:cNvSpPr>
            <a:spLocks noGrp="1"/>
          </p:cNvSpPr>
          <p:nvPr>
            <p:ph type="title"/>
          </p:nvPr>
        </p:nvSpPr>
        <p:spPr>
          <a:xfrm>
            <a:off x="620713" y="755650"/>
            <a:ext cx="5329237" cy="647700"/>
          </a:xfrm>
        </p:spPr>
        <p:txBody>
          <a:bodyPr/>
          <a:lstStyle/>
          <a:p>
            <a:pPr eaLnBrk="1" hangingPunct="1"/>
            <a:r>
              <a:rPr lang="tr-TR" sz="1600" smtClean="0"/>
              <a:t> </a:t>
            </a:r>
            <a:r>
              <a:rPr lang="tr-TR" sz="1600" b="1" smtClean="0"/>
              <a:t>SİNCİK HALK EĞİTİMİ MERKEZİ MÜDÜRLÜĞÜ FAALİYETLERİ</a:t>
            </a:r>
            <a:endParaRPr lang="tr-TR" sz="1600" smtClean="0"/>
          </a:p>
        </p:txBody>
      </p:sp>
      <p:sp>
        <p:nvSpPr>
          <p:cNvPr id="4" name="3 Slayt Numarası Yer Tutucusu"/>
          <p:cNvSpPr>
            <a:spLocks noGrp="1"/>
          </p:cNvSpPr>
          <p:nvPr>
            <p:ph type="sldNum" sz="quarter" idx="12"/>
          </p:nvPr>
        </p:nvSpPr>
        <p:spPr/>
        <p:txBody>
          <a:bodyPr/>
          <a:lstStyle/>
          <a:p>
            <a:pPr>
              <a:defRPr/>
            </a:pPr>
            <a:fld id="{24400ED2-342E-4AC9-9D49-990FC07486DB}" type="slidenum">
              <a:rPr lang="tr-TR"/>
              <a:pPr>
                <a:defRPr/>
              </a:pPr>
              <a:t>8</a:t>
            </a:fld>
            <a:endParaRPr lang="tr-TR" dirty="0"/>
          </a:p>
        </p:txBody>
      </p:sp>
      <p:grpSp>
        <p:nvGrpSpPr>
          <p:cNvPr id="21507" name="Grup 10"/>
          <p:cNvGrpSpPr>
            <a:grpSpLocks/>
          </p:cNvGrpSpPr>
          <p:nvPr/>
        </p:nvGrpSpPr>
        <p:grpSpPr bwMode="auto">
          <a:xfrm>
            <a:off x="-30163" y="0"/>
            <a:ext cx="6888163" cy="1116013"/>
            <a:chOff x="0" y="3994375"/>
            <a:chExt cx="6858000" cy="1155249"/>
          </a:xfrm>
        </p:grpSpPr>
        <p:pic>
          <p:nvPicPr>
            <p:cNvPr id="21514" name="Resim 11"/>
            <p:cNvPicPr>
              <a:picLocks noChangeAspect="1"/>
            </p:cNvPicPr>
            <p:nvPr/>
          </p:nvPicPr>
          <p:blipFill>
            <a:blip r:embed="rId2"/>
            <a:srcRect/>
            <a:stretch>
              <a:fillRect/>
            </a:stretch>
          </p:blipFill>
          <p:spPr bwMode="auto">
            <a:xfrm>
              <a:off x="0" y="3994375"/>
              <a:ext cx="6858000" cy="1155249"/>
            </a:xfrm>
            <a:prstGeom prst="rect">
              <a:avLst/>
            </a:prstGeom>
            <a:noFill/>
            <a:ln w="9525">
              <a:noFill/>
              <a:miter lim="800000"/>
              <a:headEnd/>
              <a:tailEnd/>
            </a:ln>
          </p:spPr>
        </p:pic>
        <p:sp>
          <p:nvSpPr>
            <p:cNvPr id="8" name="Metin kutusu 12"/>
            <p:cNvSpPr txBox="1"/>
            <p:nvPr/>
          </p:nvSpPr>
          <p:spPr>
            <a:xfrm>
              <a:off x="188086" y="4106120"/>
              <a:ext cx="2538361" cy="244854"/>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pic>
        <p:nvPicPr>
          <p:cNvPr id="21511" name="12 Resim" descr="04200911_img_0515.jpg"/>
          <p:cNvPicPr>
            <a:picLocks noChangeAspect="1"/>
          </p:cNvPicPr>
          <p:nvPr/>
        </p:nvPicPr>
        <p:blipFill>
          <a:blip r:embed="rId3"/>
          <a:srcRect/>
          <a:stretch>
            <a:fillRect/>
          </a:stretch>
        </p:blipFill>
        <p:spPr bwMode="auto">
          <a:xfrm>
            <a:off x="714356" y="1643041"/>
            <a:ext cx="5286412" cy="325332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Başlık"/>
          <p:cNvSpPr>
            <a:spLocks noGrp="1"/>
          </p:cNvSpPr>
          <p:nvPr>
            <p:ph type="title"/>
          </p:nvPr>
        </p:nvSpPr>
        <p:spPr>
          <a:xfrm>
            <a:off x="620713" y="755650"/>
            <a:ext cx="5808683" cy="958830"/>
          </a:xfrm>
        </p:spPr>
        <p:txBody>
          <a:bodyPr rtlCol="0">
            <a:normAutofit fontScale="90000"/>
          </a:bodyPr>
          <a:lstStyle/>
          <a:p>
            <a:pPr eaLnBrk="1" fontAlgn="auto" hangingPunct="1">
              <a:spcAft>
                <a:spcPts val="0"/>
              </a:spcAft>
              <a:defRPr/>
            </a:pPr>
            <a:r>
              <a:rPr lang="tr-TR" sz="2400" b="1" dirty="0" smtClean="0"/>
              <a:t>Okul dönüşümleri kapsamında Söğütlü Cumhuriyet İlkokulu Halk Eğitim binasına geçti.</a:t>
            </a:r>
          </a:p>
        </p:txBody>
      </p:sp>
      <p:sp>
        <p:nvSpPr>
          <p:cNvPr id="4" name="3 Slayt Numarası Yer Tutucusu"/>
          <p:cNvSpPr>
            <a:spLocks noGrp="1"/>
          </p:cNvSpPr>
          <p:nvPr>
            <p:ph type="sldNum" sz="quarter" idx="12"/>
          </p:nvPr>
        </p:nvSpPr>
        <p:spPr/>
        <p:txBody>
          <a:bodyPr/>
          <a:lstStyle/>
          <a:p>
            <a:pPr>
              <a:defRPr/>
            </a:pPr>
            <a:fld id="{5DC0F30D-95E6-4CA3-8FDC-3B2D566DADE7}" type="slidenum">
              <a:rPr lang="tr-TR"/>
              <a:pPr>
                <a:defRPr/>
              </a:pPr>
              <a:t>9</a:t>
            </a:fld>
            <a:endParaRPr lang="tr-TR" dirty="0"/>
          </a:p>
        </p:txBody>
      </p:sp>
      <p:grpSp>
        <p:nvGrpSpPr>
          <p:cNvPr id="22531" name="Grup 10"/>
          <p:cNvGrpSpPr>
            <a:grpSpLocks/>
          </p:cNvGrpSpPr>
          <p:nvPr/>
        </p:nvGrpSpPr>
        <p:grpSpPr bwMode="auto">
          <a:xfrm>
            <a:off x="0" y="0"/>
            <a:ext cx="6888163" cy="1116013"/>
            <a:chOff x="30031" y="3994375"/>
            <a:chExt cx="6858000" cy="1155249"/>
          </a:xfrm>
        </p:grpSpPr>
        <p:pic>
          <p:nvPicPr>
            <p:cNvPr id="22536" name="Resim 11"/>
            <p:cNvPicPr>
              <a:picLocks noChangeAspect="1"/>
            </p:cNvPicPr>
            <p:nvPr/>
          </p:nvPicPr>
          <p:blipFill>
            <a:blip r:embed="rId2"/>
            <a:srcRect/>
            <a:stretch>
              <a:fillRect/>
            </a:stretch>
          </p:blipFill>
          <p:spPr bwMode="auto">
            <a:xfrm>
              <a:off x="30031" y="3994375"/>
              <a:ext cx="6858000" cy="1155249"/>
            </a:xfrm>
            <a:prstGeom prst="rect">
              <a:avLst/>
            </a:prstGeom>
            <a:noFill/>
            <a:ln w="9525">
              <a:noFill/>
              <a:miter lim="800000"/>
              <a:headEnd/>
              <a:tailEnd/>
            </a:ln>
          </p:spPr>
        </p:pic>
        <p:sp>
          <p:nvSpPr>
            <p:cNvPr id="8" name="Metin kutusu 12"/>
            <p:cNvSpPr txBox="1"/>
            <p:nvPr/>
          </p:nvSpPr>
          <p:spPr>
            <a:xfrm>
              <a:off x="188086" y="4106120"/>
              <a:ext cx="2538361" cy="244854"/>
            </a:xfrm>
            <a:prstGeom prst="rect">
              <a:avLst/>
            </a:prstGeom>
            <a:noFill/>
          </p:spPr>
          <p:txBody>
            <a:bodyPr>
              <a:spAutoFit/>
            </a:bodyPr>
            <a:lstStyle/>
            <a:p>
              <a:pPr>
                <a:defRPr/>
              </a:pPr>
              <a:r>
                <a:rPr lang="tr-TR" sz="1000" b="1">
                  <a:solidFill>
                    <a:srgbClr val="FFFFFF"/>
                  </a:solidFill>
                  <a:effectLst>
                    <a:outerShdw blurRad="38100" dist="38100" dir="2700000" algn="tl">
                      <a:srgbClr val="C0C0C0"/>
                    </a:outerShdw>
                  </a:effectLst>
                  <a:latin typeface="Sakkal Majalla"/>
                  <a:ea typeface="Sakkal Majalla"/>
                  <a:cs typeface="Sakkal Majalla"/>
                </a:rPr>
                <a:t>Sincik İlçe Mili Eğitim Müdürlüğü</a:t>
              </a:r>
            </a:p>
          </p:txBody>
        </p:sp>
      </p:grpSp>
      <p:sp>
        <p:nvSpPr>
          <p:cNvPr id="11" name="1 Başlık"/>
          <p:cNvSpPr txBox="1">
            <a:spLocks/>
          </p:cNvSpPr>
          <p:nvPr/>
        </p:nvSpPr>
        <p:spPr>
          <a:xfrm>
            <a:off x="714375" y="4924425"/>
            <a:ext cx="5329238" cy="647700"/>
          </a:xfrm>
          <a:prstGeom prst="rect">
            <a:avLst/>
          </a:prstGeom>
        </p:spPr>
        <p:txBody>
          <a:bodyPr anchor="ctr">
            <a:normAutofit fontScale="90000"/>
          </a:bodyPr>
          <a:lstStyle/>
          <a:p>
            <a:pPr algn="ctr" fontAlgn="auto">
              <a:spcAft>
                <a:spcPts val="0"/>
              </a:spcAft>
              <a:defRPr/>
            </a:pPr>
            <a:r>
              <a:rPr lang="tr-TR" sz="2400" b="1" dirty="0" smtClean="0">
                <a:latin typeface="+mj-lt"/>
                <a:ea typeface="+mj-ea"/>
                <a:cs typeface="+mj-cs"/>
              </a:rPr>
              <a:t>Halk Eğitim Merkezi, Kültür Sitesine taşındı.</a:t>
            </a:r>
            <a:endParaRPr lang="tr-TR" sz="2400" b="1" dirty="0">
              <a:latin typeface="+mj-lt"/>
              <a:ea typeface="+mj-ea"/>
              <a:cs typeface="+mj-cs"/>
            </a:endParaRPr>
          </a:p>
        </p:txBody>
      </p:sp>
      <p:pic>
        <p:nvPicPr>
          <p:cNvPr id="9" name="8 Resim" descr="C:\Users\musa\AppData\Local\Packages\microsoft.windowscommunicationsapps_8wekyb3d8bbwe\LocalState\LiveComm\e7b96543b042bdee\120712-0049\Att\2000078d\20150123_104633.jpg"/>
          <p:cNvPicPr/>
          <p:nvPr/>
        </p:nvPicPr>
        <p:blipFill>
          <a:blip r:embed="rId3" cstate="print"/>
          <a:srcRect/>
          <a:stretch>
            <a:fillRect/>
          </a:stretch>
        </p:blipFill>
        <p:spPr bwMode="auto">
          <a:xfrm flipH="1" flipV="1">
            <a:off x="1142984" y="1714480"/>
            <a:ext cx="4786346" cy="3000396"/>
          </a:xfrm>
          <a:prstGeom prst="rect">
            <a:avLst/>
          </a:prstGeom>
          <a:noFill/>
          <a:ln w="9525">
            <a:noFill/>
            <a:miter lim="800000"/>
            <a:headEnd/>
            <a:tailEnd/>
          </a:ln>
        </p:spPr>
      </p:pic>
      <p:pic>
        <p:nvPicPr>
          <p:cNvPr id="10" name="9 Resim" descr="C:\Users\musa\AppData\Local\Packages\microsoft.windowscommunicationsapps_8wekyb3d8bbwe\LocalState\LiveComm\e7b96543b042bdee\120712-0049\Att\2000078d\20150123_104159.jpg"/>
          <p:cNvPicPr/>
          <p:nvPr/>
        </p:nvPicPr>
        <p:blipFill>
          <a:blip r:embed="rId4" cstate="print"/>
          <a:srcRect/>
          <a:stretch>
            <a:fillRect/>
          </a:stretch>
        </p:blipFill>
        <p:spPr bwMode="auto">
          <a:xfrm flipH="1" flipV="1">
            <a:off x="1000108" y="5572130"/>
            <a:ext cx="4714908" cy="332378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8632</TotalTime>
  <Words>800</Words>
  <Application>Microsoft Office PowerPoint</Application>
  <PresentationFormat>Ekran Gösterisi (4:3)</PresentationFormat>
  <Paragraphs>312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Slayt 1</vt:lpstr>
      <vt:lpstr>    İlçe Milli Eğitim Müdürlüğü yeni yerine taşındı. </vt:lpstr>
      <vt:lpstr>Kadromuz</vt:lpstr>
      <vt:lpstr>Öğrenci Durumu</vt:lpstr>
      <vt:lpstr>BAŞARI DURUMU</vt:lpstr>
      <vt:lpstr>TAŞIMA DURUMU</vt:lpstr>
      <vt:lpstr> SİNCİK HALK EĞİTİMİ MERKEZİ MÜDÜRLÜĞÜ 2014 EĞİTİM ÖĞRETİM YILINDA AÇTIĞI MESLEKİ VE TEKNİK KURSLAR </vt:lpstr>
      <vt:lpstr> SİNCİK HALK EĞİTİMİ MERKEZİ MÜDÜRLÜĞÜ FAALİYETLERİ</vt:lpstr>
      <vt:lpstr>Okul dönüşümleri kapsamında Söğütlü Cumhuriyet İlkokulu Halk Eğitim binasına geçti.</vt:lpstr>
      <vt:lpstr>Atatürk Ortaokulu Sincik Çok Programlı Anadolu Lisesi Yurt binasına taşındı.</vt:lpstr>
      <vt:lpstr>Yarpuzlu Karakol binası, Yarpuzlu İlkokuluna dönüştürüldü.</vt:lpstr>
      <vt:lpstr> Anadolu İmam Hatip Lisesi Açıldı.</vt:lpstr>
      <vt:lpstr>Slayt 13</vt:lpstr>
      <vt:lpstr>Slayt 14</vt:lpstr>
      <vt:lpstr>Slayt 15</vt:lpstr>
      <vt:lpstr>Slayt 16</vt:lpstr>
      <vt:lpstr>Slayt 17</vt:lpstr>
      <vt:lpstr>Slayt 18</vt:lpstr>
      <vt:lpstr>Slayt 19</vt:lpstr>
      <vt:lpstr>KÖY ZİYARETLERİ 2014 Yılında köylerimizi gezerek halkı eğitime dahil etmeye öğrenci-öğretmen ve veli-öğretmen ilişkilerinin daha sağlıklı daha verimli olmasına özen gösterdik. Geleceğin mimarları olan öğretmenlerimizin bu günün küçükleri yarının büyükleri olan öğrencilerimizin hayat şartlarını ve sıkıntılarını yerinde dinleyerek yarına sağlam  adımlarla yürümelerinin gayreti içerisindeki kararlılıklarına destek olduk ve destek olmaya devam edeceğiz. </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Alaaddin DÖNER</dc:creator>
  <cp:lastModifiedBy>sin</cp:lastModifiedBy>
  <cp:revision>576</cp:revision>
  <cp:lastPrinted>2010-12-28T11:30:33Z</cp:lastPrinted>
  <dcterms:created xsi:type="dcterms:W3CDTF">2010-12-28T08:13:00Z</dcterms:created>
  <dcterms:modified xsi:type="dcterms:W3CDTF">2015-02-10T14:20:40Z</dcterms:modified>
</cp:coreProperties>
</file>